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64" r:id="rId5"/>
    <p:sldId id="362" r:id="rId6"/>
    <p:sldId id="369" r:id="rId7"/>
    <p:sldId id="370" r:id="rId8"/>
    <p:sldId id="371" r:id="rId9"/>
    <p:sldId id="372" r:id="rId10"/>
    <p:sldId id="38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3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000000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7" autoAdjust="0"/>
    <p:restoredTop sz="85801" autoAdjust="0"/>
  </p:normalViewPr>
  <p:slideViewPr>
    <p:cSldViewPr>
      <p:cViewPr varScale="1">
        <p:scale>
          <a:sx n="64" d="100"/>
          <a:sy n="64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358A57-4B7D-45B9-996F-23CBCAD7FBDB}" type="datetimeFigureOut">
              <a:rPr lang="en-US"/>
              <a:pPr>
                <a:defRPr/>
              </a:pPr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56CDC5-9A22-4831-B558-23EC21CFBF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27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35" tIns="48319" rIns="96635" bIns="483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35" tIns="48319" rIns="96635" bIns="483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866BD45C-972C-4297-9156-5FE44E1FD2A3}" type="datetimeFigureOut">
              <a:rPr lang="en-US"/>
              <a:pPr>
                <a:defRPr/>
              </a:pPr>
              <a:t>11/2/2015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5" tIns="48319" rIns="96635" bIns="483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35" tIns="48319" rIns="96635" bIns="4831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35" tIns="48319" rIns="96635" bIns="483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35" tIns="48319" rIns="96635" bIns="483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8D366FEC-B41F-41B7-A829-DF4748BA0F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36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 starts; introduce ourselves;</a:t>
            </a:r>
            <a:r>
              <a:rPr lang="en-US" baseline="0" dirty="0" smtClean="0"/>
              <a:t> Sarah to talk about Hezel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40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34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24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63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96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41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74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2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93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31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85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Tashera-1-4</a:t>
            </a:r>
          </a:p>
          <a:p>
            <a:r>
              <a:rPr lang="en-US" dirty="0" smtClean="0"/>
              <a:t>Sarah</a:t>
            </a:r>
            <a:r>
              <a:rPr lang="en-US" baseline="0" dirty="0" smtClean="0"/>
              <a:t>-the rest</a:t>
            </a:r>
          </a:p>
          <a:p>
            <a:r>
              <a:rPr lang="en-US" baseline="0" dirty="0" smtClean="0"/>
              <a:t>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87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05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Tashera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02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Tashera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88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Tashera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2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736600" y="3506788"/>
            <a:ext cx="7772400" cy="1587"/>
          </a:xfrm>
          <a:prstGeom prst="line">
            <a:avLst/>
          </a:prstGeom>
          <a:ln w="3492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3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55541"/>
            <a:ext cx="7772400" cy="1362075"/>
          </a:xfrm>
        </p:spPr>
        <p:txBody>
          <a:bodyPr anchor="t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cap="all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72056"/>
            <a:ext cx="7772400" cy="1500187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5" name="Picture 3" descr="HA_Logo-highres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t="-1" b="22267"/>
          <a:stretch/>
        </p:blipFill>
        <p:spPr bwMode="auto">
          <a:xfrm>
            <a:off x="722313" y="5562600"/>
            <a:ext cx="191794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A_Logo new colors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b="16149"/>
          <a:stretch/>
        </p:blipFill>
        <p:spPr bwMode="auto">
          <a:xfrm>
            <a:off x="457200" y="6078410"/>
            <a:ext cx="106680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5875">
            <a:noFill/>
          </a:ln>
        </p:spPr>
        <p:txBody>
          <a:bodyPr/>
          <a:lstStyle>
            <a:lvl1pPr algn="l">
              <a:defRPr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100" smtClean="0">
                <a:solidFill>
                  <a:srgbClr val="808080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33400" y="1219200"/>
            <a:ext cx="815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_Logo new colors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b="16149"/>
          <a:stretch/>
        </p:blipFill>
        <p:spPr bwMode="auto">
          <a:xfrm>
            <a:off x="457200" y="6078410"/>
            <a:ext cx="106680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>
            <a:lvl1pPr>
              <a:defRPr sz="4000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33400" y="1143000"/>
            <a:ext cx="815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A_Logo new colors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b="16149"/>
          <a:stretch/>
        </p:blipFill>
        <p:spPr bwMode="auto">
          <a:xfrm>
            <a:off x="457200" y="6078410"/>
            <a:ext cx="106680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100" smtClean="0">
                <a:solidFill>
                  <a:srgbClr val="808080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3E223F-047F-4DBD-A9FC-DCBFE08A9A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3400" y="1219200"/>
            <a:ext cx="815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E0F7CE6D-9619-4C97-8FAB-71BBC93E8E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rgbClr val="808080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F7CE6D-9619-4C97-8FAB-71BBC93E8E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rgbClr val="3F3F3F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3F3F3F"/>
          </a:solidFill>
          <a:latin typeface="Arial Narrow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3F3F3F"/>
          </a:solidFill>
          <a:latin typeface="Arial Narrow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rgbClr val="3F3F3F"/>
          </a:solidFill>
          <a:latin typeface="Arial Narrow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3F3F3F"/>
          </a:solidFill>
          <a:latin typeface="Arial Narrow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3F3F3F"/>
          </a:solidFill>
          <a:latin typeface="Arial Narrow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88485"/>
            <a:ext cx="7772400" cy="1362075"/>
          </a:xfrm>
        </p:spPr>
        <p:txBody>
          <a:bodyPr/>
          <a:lstStyle/>
          <a:p>
            <a:r>
              <a:rPr lang="en-US" dirty="0" smtClean="0">
                <a:solidFill>
                  <a:srgbClr val="7F7F7F">
                    <a:lumMod val="50000"/>
                  </a:srgbClr>
                </a:solidFill>
              </a:rPr>
              <a:t>TCI Research Symposium</a:t>
            </a:r>
            <a:br>
              <a:rPr lang="en-US" dirty="0" smtClean="0">
                <a:solidFill>
                  <a:srgbClr val="7F7F7F">
                    <a:lumMod val="50000"/>
                  </a:srgbClr>
                </a:solidFill>
              </a:rPr>
            </a:br>
            <a:r>
              <a:rPr lang="en-US" dirty="0" smtClean="0">
                <a:solidFill>
                  <a:srgbClr val="7F7F7F">
                    <a:lumMod val="50000"/>
                  </a:srgbClr>
                </a:solidFill>
              </a:rPr>
              <a:t>November 10, </a:t>
            </a:r>
            <a:r>
              <a:rPr lang="en-US" dirty="0">
                <a:solidFill>
                  <a:srgbClr val="7F7F7F">
                    <a:lumMod val="50000"/>
                  </a:srgbClr>
                </a:solidFill>
              </a:rPr>
              <a:t>2015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05000"/>
            <a:ext cx="7772400" cy="1500187"/>
          </a:xfrm>
        </p:spPr>
        <p:txBody>
          <a:bodyPr/>
          <a:lstStyle/>
          <a:p>
            <a:pPr lvl="0"/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  <a:ea typeface="+mj-ea"/>
              </a:rPr>
              <a:t>Elements of a Successful Community College Educational Model</a:t>
            </a:r>
          </a:p>
        </p:txBody>
      </p:sp>
    </p:spTree>
    <p:extLst>
      <p:ext uri="{BB962C8B-B14F-4D97-AF65-F5344CB8AC3E}">
        <p14:creationId xmlns:p14="http://schemas.microsoft.com/office/powerpoint/2010/main" val="29878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Compressed Program Schedule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981200"/>
            <a:ext cx="8229600" cy="3276600"/>
          </a:xfrm>
        </p:spPr>
        <p:txBody>
          <a:bodyPr/>
          <a:lstStyle/>
          <a:p>
            <a:r>
              <a:rPr lang="en-US" dirty="0" smtClean="0"/>
              <a:t>Employment benefits to quickly completing </a:t>
            </a:r>
            <a:r>
              <a:rPr lang="en-US" dirty="0" smtClean="0"/>
              <a:t>programs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Condensing some curricula not ideal</a:t>
            </a:r>
          </a:p>
          <a:p>
            <a:endParaRPr lang="en-US" dirty="0" smtClean="0"/>
          </a:p>
          <a:p>
            <a:r>
              <a:rPr lang="en-US" dirty="0" smtClean="0"/>
              <a:t>Student performance varies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Employer Linkages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62400"/>
          </a:xfrm>
        </p:spPr>
        <p:txBody>
          <a:bodyPr/>
          <a:lstStyle/>
          <a:p>
            <a:r>
              <a:rPr lang="en-US" dirty="0" smtClean="0"/>
              <a:t>Increased student exposure to industry</a:t>
            </a:r>
          </a:p>
          <a:p>
            <a:endParaRPr lang="en-US" dirty="0" smtClean="0"/>
          </a:p>
          <a:p>
            <a:r>
              <a:rPr lang="en-US" dirty="0" smtClean="0"/>
              <a:t>Increased student success in programs</a:t>
            </a:r>
          </a:p>
          <a:p>
            <a:endParaRPr lang="en-US" dirty="0" smtClean="0"/>
          </a:p>
          <a:p>
            <a:r>
              <a:rPr lang="en-US" dirty="0" smtClean="0"/>
              <a:t>Need sustained engagement with industry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2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Hybrid Delivery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US" dirty="0" smtClean="0"/>
              <a:t>Allows students to self-pace</a:t>
            </a:r>
          </a:p>
          <a:p>
            <a:endParaRPr lang="en-US" sz="1800" dirty="0" smtClean="0"/>
          </a:p>
          <a:p>
            <a:r>
              <a:rPr lang="en-US" dirty="0" smtClean="0"/>
              <a:t>Streamlines grading for faculty</a:t>
            </a:r>
          </a:p>
          <a:p>
            <a:endParaRPr lang="en-US" sz="1800" dirty="0" smtClean="0"/>
          </a:p>
          <a:p>
            <a:r>
              <a:rPr lang="en-US" dirty="0" smtClean="0"/>
              <a:t>Requires instructor understanding of technology</a:t>
            </a:r>
          </a:p>
          <a:p>
            <a:endParaRPr lang="en-US" sz="1800" dirty="0" smtClean="0"/>
          </a:p>
          <a:p>
            <a:r>
              <a:rPr lang="en-US" dirty="0" smtClean="0"/>
              <a:t>Not ideal for technical curricula</a:t>
            </a:r>
          </a:p>
          <a:p>
            <a:endParaRPr lang="en-US" sz="1800" dirty="0" smtClean="0"/>
          </a:p>
          <a:p>
            <a:r>
              <a:rPr lang="en-US" dirty="0" smtClean="0"/>
              <a:t>Communication can be </a:t>
            </a:r>
            <a:r>
              <a:rPr lang="en-US" dirty="0" smtClean="0"/>
              <a:t>problematic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Navigator Services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462" y="2012949"/>
            <a:ext cx="8229600" cy="4525963"/>
          </a:xfrm>
        </p:spPr>
        <p:txBody>
          <a:bodyPr/>
          <a:lstStyle/>
          <a:p>
            <a:r>
              <a:rPr lang="en-US" dirty="0" smtClean="0"/>
              <a:t>Related </a:t>
            </a:r>
            <a:r>
              <a:rPr lang="en-US" dirty="0" smtClean="0"/>
              <a:t>to increased student retention and persistence</a:t>
            </a:r>
          </a:p>
          <a:p>
            <a:endParaRPr lang="en-US" dirty="0" smtClean="0"/>
          </a:p>
          <a:p>
            <a:r>
              <a:rPr lang="en-US" dirty="0" smtClean="0"/>
              <a:t>Benefits all students, but more helpful to some populations</a:t>
            </a:r>
          </a:p>
          <a:p>
            <a:endParaRPr lang="en-US" dirty="0" smtClean="0"/>
          </a:p>
          <a:p>
            <a:r>
              <a:rPr lang="en-US" dirty="0" smtClean="0"/>
              <a:t>Intense resource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Contextualized Online Remediation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93" y="1997959"/>
            <a:ext cx="8229600" cy="4525963"/>
          </a:xfrm>
        </p:spPr>
        <p:txBody>
          <a:bodyPr/>
          <a:lstStyle/>
          <a:p>
            <a:r>
              <a:rPr lang="en-US" dirty="0" smtClean="0"/>
              <a:t>Promotion </a:t>
            </a:r>
            <a:r>
              <a:rPr lang="en-US" dirty="0" smtClean="0"/>
              <a:t>of better academic performance</a:t>
            </a:r>
          </a:p>
          <a:p>
            <a:endParaRPr lang="en-US" dirty="0" smtClean="0"/>
          </a:p>
          <a:p>
            <a:r>
              <a:rPr lang="en-US" dirty="0" smtClean="0"/>
              <a:t>Not useful to students who do not need it</a:t>
            </a:r>
          </a:p>
          <a:p>
            <a:endParaRPr lang="en-US" dirty="0" smtClean="0"/>
          </a:p>
          <a:p>
            <a:r>
              <a:rPr lang="en-US" dirty="0" smtClean="0"/>
              <a:t>Adaptable to secondary and post-secondary students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Relationships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r>
              <a:rPr lang="en-US" dirty="0" smtClean="0"/>
              <a:t>Cohort enrollment and block scheduling </a:t>
            </a:r>
          </a:p>
          <a:p>
            <a:endParaRPr lang="en-US" dirty="0" smtClean="0"/>
          </a:p>
          <a:p>
            <a:r>
              <a:rPr lang="en-US" dirty="0" smtClean="0"/>
              <a:t>Cohort enrollment and compressed program schedule</a:t>
            </a:r>
          </a:p>
          <a:p>
            <a:endParaRPr lang="en-US" dirty="0" smtClean="0"/>
          </a:p>
          <a:p>
            <a:r>
              <a:rPr lang="en-US" dirty="0" smtClean="0"/>
              <a:t>Cohort enrollment and hybrid delivery</a:t>
            </a:r>
          </a:p>
          <a:p>
            <a:endParaRPr lang="en-US" dirty="0" smtClean="0"/>
          </a:p>
          <a:p>
            <a:r>
              <a:rPr lang="en-US" dirty="0" smtClean="0"/>
              <a:t>Cohort enrollment and </a:t>
            </a:r>
            <a:r>
              <a:rPr lang="en-US" dirty="0"/>
              <a:t>n</a:t>
            </a:r>
            <a:r>
              <a:rPr lang="en-US" dirty="0" smtClean="0"/>
              <a:t>avigator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Implications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components are most effective when implemented together</a:t>
            </a:r>
          </a:p>
          <a:p>
            <a:endParaRPr lang="en-US" dirty="0" smtClean="0"/>
          </a:p>
          <a:p>
            <a:r>
              <a:rPr lang="en-US" dirty="0" smtClean="0"/>
              <a:t>Factors, like resources, student demographics, curricular content, and institutional processes, must be considered</a:t>
            </a:r>
          </a:p>
          <a:p>
            <a:endParaRPr lang="en-US" dirty="0" smtClean="0"/>
          </a:p>
          <a:p>
            <a:r>
              <a:rPr lang="en-US" dirty="0" smtClean="0"/>
              <a:t>Cohort enrollment and navigator services are essential for student success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8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Further Research Potential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cohort/navigator relationship</a:t>
            </a:r>
          </a:p>
          <a:p>
            <a:endParaRPr lang="en-US" dirty="0" smtClean="0"/>
          </a:p>
          <a:p>
            <a:r>
              <a:rPr lang="en-US" dirty="0" smtClean="0"/>
              <a:t>Focus on different groups’ outcomes</a:t>
            </a:r>
          </a:p>
          <a:p>
            <a:endParaRPr lang="en-US" dirty="0" smtClean="0"/>
          </a:p>
          <a:p>
            <a:r>
              <a:rPr lang="en-US" dirty="0" smtClean="0"/>
              <a:t>Determine resources needed for implementation</a:t>
            </a:r>
          </a:p>
          <a:p>
            <a:endParaRPr lang="en-US" dirty="0" smtClean="0"/>
          </a:p>
          <a:p>
            <a:r>
              <a:rPr lang="en-US" dirty="0" smtClean="0"/>
              <a:t>Explore long-term outcomes, like employment and employment retention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Introduction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solidFill>
                  <a:srgbClr val="7F7F7F">
                    <a:lumMod val="50000"/>
                  </a:srgbClr>
                </a:solidFill>
              </a:rPr>
              <a:t>Sarah (Stewart) Singer–Research Associate at Hezel Associates</a:t>
            </a:r>
          </a:p>
          <a:p>
            <a:pPr lvl="0"/>
            <a:endParaRPr lang="en-US" dirty="0" smtClean="0">
              <a:solidFill>
                <a:srgbClr val="7F7F7F">
                  <a:lumMod val="50000"/>
                </a:srgbClr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srgbClr val="7F7F7F">
                    <a:lumMod val="50000"/>
                  </a:srgbClr>
                </a:solidFill>
              </a:rPr>
              <a:t>T</a:t>
            </a:r>
            <a:r>
              <a:rPr lang="en-US" dirty="0" smtClean="0">
                <a:solidFill>
                  <a:srgbClr val="7F7F7F">
                    <a:lumMod val="50000"/>
                  </a:srgbClr>
                </a:solidFill>
              </a:rPr>
              <a:t>ashera </a:t>
            </a:r>
            <a:r>
              <a:rPr lang="en-US" dirty="0" smtClean="0">
                <a:solidFill>
                  <a:srgbClr val="7F7F7F">
                    <a:lumMod val="50000"/>
                  </a:srgbClr>
                </a:solidFill>
              </a:rPr>
              <a:t>Bolds</a:t>
            </a:r>
            <a:r>
              <a:rPr lang="en-US" dirty="0">
                <a:solidFill>
                  <a:srgbClr val="7F7F7F">
                    <a:lumMod val="50000"/>
                  </a:srgbClr>
                </a:solidFill>
              </a:rPr>
              <a:t>–</a:t>
            </a:r>
            <a:r>
              <a:rPr lang="en-US" dirty="0" smtClean="0">
                <a:solidFill>
                  <a:srgbClr val="7F7F7F">
                    <a:lumMod val="50000"/>
                  </a:srgbClr>
                </a:solidFill>
              </a:rPr>
              <a:t>STEM Fellow, Syracuse University</a:t>
            </a:r>
          </a:p>
          <a:p>
            <a:pPr lvl="0"/>
            <a:endParaRPr lang="en-US" dirty="0" smtClean="0">
              <a:solidFill>
                <a:srgbClr val="7F7F7F">
                  <a:lumMod val="50000"/>
                </a:srgbClr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7F7F7F">
                    <a:lumMod val="50000"/>
                  </a:srgbClr>
                </a:solidFill>
              </a:rPr>
              <a:t>Hezel Associates</a:t>
            </a:r>
          </a:p>
          <a:p>
            <a:pPr lvl="1"/>
            <a:r>
              <a:rPr lang="en-US" dirty="0" smtClean="0">
                <a:solidFill>
                  <a:srgbClr val="7F7F7F">
                    <a:lumMod val="50000"/>
                  </a:srgbClr>
                </a:solidFill>
              </a:rPr>
              <a:t>Research and evaluation firm in Syracuse, NY</a:t>
            </a:r>
          </a:p>
          <a:p>
            <a:pPr lvl="1"/>
            <a:r>
              <a:rPr lang="en-US" dirty="0" smtClean="0">
                <a:solidFill>
                  <a:srgbClr val="7F7F7F">
                    <a:lumMod val="50000"/>
                  </a:srgbClr>
                </a:solidFill>
              </a:rPr>
              <a:t>Evaluate several TAACCCT projects</a:t>
            </a:r>
            <a:endParaRPr lang="en-US" dirty="0">
              <a:solidFill>
                <a:srgbClr val="7F7F7F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National STEM Consortium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TAACCCT Round 1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10 colleges, 9 </a:t>
            </a:r>
            <a:r>
              <a:rPr lang="en-US" dirty="0" smtClean="0"/>
              <a:t>states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5 technical tracks, 1-year certificates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Educational model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854121"/>
            <a:ext cx="2114887" cy="129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9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NSC Evaluation Finding</a:t>
            </a:r>
            <a:r>
              <a:rPr lang="en-US" dirty="0" smtClean="0">
                <a:solidFill>
                  <a:srgbClr val="002060"/>
                </a:solidFill>
              </a:rPr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505200"/>
          </a:xfrm>
        </p:spPr>
        <p:txBody>
          <a:bodyPr/>
          <a:lstStyle/>
          <a:p>
            <a:r>
              <a:rPr lang="en-US" dirty="0" smtClean="0"/>
              <a:t>High retention</a:t>
            </a:r>
          </a:p>
          <a:p>
            <a:endParaRPr lang="en-US" dirty="0" smtClean="0"/>
          </a:p>
          <a:p>
            <a:r>
              <a:rPr lang="en-US" dirty="0" smtClean="0"/>
              <a:t>High employment rate</a:t>
            </a:r>
          </a:p>
          <a:p>
            <a:endParaRPr lang="en-US" dirty="0" smtClean="0"/>
          </a:p>
          <a:p>
            <a:r>
              <a:rPr lang="en-US" dirty="0" smtClean="0"/>
              <a:t>Strong partnerships built between colleges, employers, workforce agencies, associations, etc.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8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Model Research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in-depth look at model elements</a:t>
            </a:r>
          </a:p>
          <a:p>
            <a:r>
              <a:rPr lang="en-US" dirty="0" smtClean="0"/>
              <a:t>Impacts are difficult to quantify</a:t>
            </a:r>
          </a:p>
          <a:p>
            <a:endParaRPr lang="en-US" sz="1800" dirty="0" smtClean="0"/>
          </a:p>
          <a:p>
            <a:r>
              <a:rPr lang="en-US" dirty="0" smtClean="0"/>
              <a:t>NSC wanted to contribute to community college research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Research question: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the promise of components of the NSC model </a:t>
            </a:r>
            <a:r>
              <a:rPr lang="en-US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 college education?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Model Elements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Block scheduling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Cohort enrollment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Compressed </a:t>
            </a:r>
            <a:r>
              <a:rPr lang="en-US" dirty="0" smtClean="0"/>
              <a:t>program schedule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Employer linkages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Hybrid delivery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Navigator services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Contextualized online remediation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5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Methods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895600"/>
          </a:xfrm>
        </p:spPr>
        <p:txBody>
          <a:bodyPr/>
          <a:lstStyle/>
          <a:p>
            <a:r>
              <a:rPr lang="en-US" dirty="0" smtClean="0"/>
              <a:t>Review of previous evaluation data</a:t>
            </a:r>
          </a:p>
          <a:p>
            <a:endParaRPr lang="en-US" dirty="0" smtClean="0"/>
          </a:p>
          <a:p>
            <a:r>
              <a:rPr lang="en-US" dirty="0" smtClean="0"/>
              <a:t>Additional </a:t>
            </a:r>
            <a:r>
              <a:rPr lang="en-US" dirty="0"/>
              <a:t>i</a:t>
            </a:r>
            <a:r>
              <a:rPr lang="en-US" dirty="0" smtClean="0"/>
              <a:t>nterviews with project staff</a:t>
            </a:r>
          </a:p>
          <a:p>
            <a:endParaRPr lang="en-US" dirty="0" smtClean="0"/>
          </a:p>
          <a:p>
            <a:r>
              <a:rPr lang="en-US" dirty="0" smtClean="0"/>
              <a:t>Examination of literature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Block Scheduling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16" y="1828800"/>
            <a:ext cx="8229600" cy="4191000"/>
          </a:xfrm>
        </p:spPr>
        <p:txBody>
          <a:bodyPr/>
          <a:lstStyle/>
          <a:p>
            <a:r>
              <a:rPr lang="en-US" dirty="0" smtClean="0"/>
              <a:t>Increased in-class time for </a:t>
            </a:r>
            <a:r>
              <a:rPr lang="en-US" dirty="0" smtClean="0"/>
              <a:t>assignments</a:t>
            </a:r>
          </a:p>
          <a:p>
            <a:endParaRPr lang="en-US" dirty="0" smtClean="0"/>
          </a:p>
          <a:p>
            <a:r>
              <a:rPr lang="en-US" dirty="0" smtClean="0"/>
              <a:t>Streamlined registration </a:t>
            </a:r>
            <a:r>
              <a:rPr lang="en-US" dirty="0" smtClean="0"/>
              <a:t>process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Increased retention rates</a:t>
            </a:r>
          </a:p>
          <a:p>
            <a:endParaRPr lang="en-US" dirty="0" smtClean="0"/>
          </a:p>
          <a:p>
            <a:r>
              <a:rPr lang="en-US" dirty="0" smtClean="0"/>
              <a:t>Essential component of the learning community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Cohort Enrollment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46237"/>
            <a:ext cx="8305800" cy="4525963"/>
          </a:xfrm>
        </p:spPr>
        <p:txBody>
          <a:bodyPr/>
          <a:lstStyle/>
          <a:p>
            <a:r>
              <a:rPr lang="en-US" dirty="0" smtClean="0"/>
              <a:t>Encourages active group work</a:t>
            </a:r>
          </a:p>
          <a:p>
            <a:endParaRPr lang="en-US" sz="1800" dirty="0" smtClean="0"/>
          </a:p>
          <a:p>
            <a:r>
              <a:rPr lang="en-US" dirty="0" smtClean="0"/>
              <a:t>Facilitates relationship-building </a:t>
            </a:r>
          </a:p>
          <a:p>
            <a:endParaRPr lang="en-US" sz="1800" dirty="0" smtClean="0"/>
          </a:p>
          <a:p>
            <a:r>
              <a:rPr lang="en-US" dirty="0" smtClean="0"/>
              <a:t>Requires communal component</a:t>
            </a:r>
          </a:p>
          <a:p>
            <a:endParaRPr lang="en-US" sz="1800" dirty="0" smtClean="0"/>
          </a:p>
          <a:p>
            <a:r>
              <a:rPr lang="en-US" dirty="0" smtClean="0"/>
              <a:t>Allows faculty exploration of diverse teaching methodologies</a:t>
            </a:r>
          </a:p>
          <a:p>
            <a:endParaRPr lang="en-US" sz="1800" dirty="0" smtClean="0"/>
          </a:p>
          <a:p>
            <a:r>
              <a:rPr lang="en-US" dirty="0" smtClean="0"/>
              <a:t>Needs to be </a:t>
            </a:r>
            <a:r>
              <a:rPr lang="en-US" dirty="0" smtClean="0"/>
              <a:t>a </a:t>
            </a:r>
            <a:r>
              <a:rPr lang="en-US" dirty="0" smtClean="0"/>
              <a:t>certain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9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2060"/>
      </a:dk1>
      <a:lt1>
        <a:srgbClr val="FFFFFF"/>
      </a:lt1>
      <a:dk2>
        <a:srgbClr val="7F7F7F"/>
      </a:dk2>
      <a:lt2>
        <a:srgbClr val="FFFFFF"/>
      </a:lt2>
      <a:accent1>
        <a:srgbClr val="7F7F7F"/>
      </a:accent1>
      <a:accent2>
        <a:srgbClr val="FF0000"/>
      </a:accent2>
      <a:accent3>
        <a:srgbClr val="002060"/>
      </a:accent3>
      <a:accent4>
        <a:srgbClr val="FFFF00"/>
      </a:accent4>
      <a:accent5>
        <a:srgbClr val="00FF00"/>
      </a:accent5>
      <a:accent6>
        <a:srgbClr val="660066"/>
      </a:accent6>
      <a:hlink>
        <a:srgbClr val="363636"/>
      </a:hlink>
      <a:folHlink>
        <a:srgbClr val="36363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482EF3DFE0424E9A961242E2760C17" ma:contentTypeVersion="3" ma:contentTypeDescription="Create a new document." ma:contentTypeScope="" ma:versionID="1a586ec18521668c672d855d67c1fc18">
  <xsd:schema xmlns:xsd="http://www.w3.org/2001/XMLSchema" xmlns:xs="http://www.w3.org/2001/XMLSchema" xmlns:p="http://schemas.microsoft.com/office/2006/metadata/properties" xmlns:ns2="b01a002b-c736-4472-87ac-579328bd1722" targetNamespace="http://schemas.microsoft.com/office/2006/metadata/properties" ma:root="true" ma:fieldsID="c3897ba0c8c377e225798a19b474fdaa" ns2:_="">
    <xsd:import namespace="b01a002b-c736-4472-87ac-579328bd172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a002b-c736-4472-87ac-579328bd17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b01a002b-c736-4472-87ac-579328bd1722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31E8C2-F4AF-4F6C-B878-B3C1DC43C324}"/>
</file>

<file path=customXml/itemProps2.xml><?xml version="1.0" encoding="utf-8"?>
<ds:datastoreItem xmlns:ds="http://schemas.openxmlformats.org/officeDocument/2006/customXml" ds:itemID="{A2AFE2C6-674D-4BAD-B633-483D58859F9B}"/>
</file>

<file path=customXml/itemProps3.xml><?xml version="1.0" encoding="utf-8"?>
<ds:datastoreItem xmlns:ds="http://schemas.openxmlformats.org/officeDocument/2006/customXml" ds:itemID="{596F45FC-4BC3-487E-B367-3EBFE9EC038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3146</TotalTime>
  <Words>447</Words>
  <Application>Microsoft Office PowerPoint</Application>
  <PresentationFormat>On-screen Show (4:3)</PresentationFormat>
  <Paragraphs>176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Book Antiqua</vt:lpstr>
      <vt:lpstr>Calibri</vt:lpstr>
      <vt:lpstr>Times New Roman</vt:lpstr>
      <vt:lpstr>Wingdings</vt:lpstr>
      <vt:lpstr>Office Theme</vt:lpstr>
      <vt:lpstr>TCI Research Symposium November 10, 2015</vt:lpstr>
      <vt:lpstr>Introduction</vt:lpstr>
      <vt:lpstr>National STEM Consortium</vt:lpstr>
      <vt:lpstr>NSC Evaluation Findings</vt:lpstr>
      <vt:lpstr>Model Research</vt:lpstr>
      <vt:lpstr>Model Elements</vt:lpstr>
      <vt:lpstr>Methods</vt:lpstr>
      <vt:lpstr>Block Scheduling</vt:lpstr>
      <vt:lpstr>Cohort Enrollment</vt:lpstr>
      <vt:lpstr>Compressed Program Schedule</vt:lpstr>
      <vt:lpstr>Employer Linkages</vt:lpstr>
      <vt:lpstr>Hybrid Delivery</vt:lpstr>
      <vt:lpstr>Navigator Services</vt:lpstr>
      <vt:lpstr>Contextualized Online Remediation</vt:lpstr>
      <vt:lpstr>Relationships</vt:lpstr>
      <vt:lpstr>Implications</vt:lpstr>
      <vt:lpstr>Further Research Potential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HRD</dc:creator>
  <cp:lastModifiedBy>Sarah</cp:lastModifiedBy>
  <cp:revision>335</cp:revision>
  <dcterms:created xsi:type="dcterms:W3CDTF">2009-01-07T02:33:18Z</dcterms:created>
  <dcterms:modified xsi:type="dcterms:W3CDTF">2015-11-02T17:25:07Z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0x0101001E482EF3DFE0424E9A961242E2760C17</vt:lpwstr>
  </property>
  <property fmtid="{D5CDD505-2E9C-101B-9397-08002B2CF9AE}" pid="3" name="source_item_id">
    <vt:lpwstr>130</vt:lpwstr>
  </property>
</Properties>
</file>