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77" r:id="rId2"/>
    <p:sldMasterId id="2147483703" r:id="rId3"/>
  </p:sldMasterIdLst>
  <p:notesMasterIdLst>
    <p:notesMasterId r:id="rId23"/>
  </p:notesMasterIdLst>
  <p:handoutMasterIdLst>
    <p:handoutMasterId r:id="rId24"/>
  </p:handoutMasterIdLst>
  <p:sldIdLst>
    <p:sldId id="291" r:id="rId4"/>
    <p:sldId id="338" r:id="rId5"/>
    <p:sldId id="339" r:id="rId6"/>
    <p:sldId id="341" r:id="rId7"/>
    <p:sldId id="343" r:id="rId8"/>
    <p:sldId id="342" r:id="rId9"/>
    <p:sldId id="340" r:id="rId10"/>
    <p:sldId id="336" r:id="rId11"/>
    <p:sldId id="344" r:id="rId12"/>
    <p:sldId id="327" r:id="rId13"/>
    <p:sldId id="345" r:id="rId14"/>
    <p:sldId id="346" r:id="rId15"/>
    <p:sldId id="326" r:id="rId16"/>
    <p:sldId id="325" r:id="rId17"/>
    <p:sldId id="334" r:id="rId18"/>
    <p:sldId id="331" r:id="rId19"/>
    <p:sldId id="333" r:id="rId20"/>
    <p:sldId id="347" r:id="rId21"/>
    <p:sldId id="335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66FF99"/>
    <a:srgbClr val="66FF66"/>
    <a:srgbClr val="CCFFFF"/>
    <a:srgbClr val="FF8989"/>
    <a:srgbClr val="FF9999"/>
    <a:srgbClr val="FFCC66"/>
    <a:srgbClr val="D0D3D4"/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46" autoAdjust="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87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B027B-8EFB-451D-AA88-9AF89C4B8345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1E3CC-1D23-4E13-BE9B-D056709C4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9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C3F29CC5-00F7-42D8-B124-DBB9CF6078E9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6E49B88-C793-41F8-9EA0-1766465DAF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0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9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1722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0B51-8E5A-4B00-B6CF-5F8BAA6630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1600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243638"/>
            <a:ext cx="533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555A9B9-462C-4A10-A944-222FCB096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1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US" sz="2500" b="1" i="0" dirty="0" smtClean="0">
                <a:solidFill>
                  <a:schemeClr val="bg1"/>
                </a:solidFill>
                <a:latin typeface="Helvetica"/>
                <a:cs typeface="Helvetica"/>
              </a:rPr>
              <a:t>Presentation to the most amazing corporation in </a:t>
            </a:r>
          </a:p>
          <a:p>
            <a:pPr algn="l">
              <a:spcAft>
                <a:spcPts val="0"/>
              </a:spcAft>
            </a:pPr>
            <a:r>
              <a:rPr lang="en-US" sz="2500" b="1" i="0" dirty="0" smtClean="0">
                <a:solidFill>
                  <a:schemeClr val="bg1"/>
                </a:solidFill>
                <a:latin typeface="Helvetica"/>
                <a:cs typeface="Helvetica"/>
              </a:rPr>
              <a:t>the world. </a:t>
            </a:r>
          </a:p>
          <a:p>
            <a:pPr algn="l">
              <a:spcAft>
                <a:spcPts val="0"/>
              </a:spcAft>
            </a:pPr>
            <a:endParaRPr lang="en-US" sz="2500" b="1" i="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>
              <a:spcAft>
                <a:spcPts val="0"/>
              </a:spcAft>
            </a:pP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Lorem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ipsum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dolor set </a:t>
            </a: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amet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magnum</a:t>
            </a:r>
            <a:r>
              <a:rPr lang="en-US" sz="2500" b="0" i="0" baseline="0" dirty="0" smtClean="0">
                <a:solidFill>
                  <a:schemeClr val="bg1"/>
                </a:solidFill>
                <a:latin typeface="Helvetica"/>
                <a:cs typeface="Helvetica"/>
              </a:rPr>
              <a:t> allure. </a:t>
            </a:r>
            <a:endParaRPr lang="en-US" sz="2500" b="0" i="0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058753" y="62340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Abt Associates </a:t>
            </a:r>
            <a:r>
              <a:rPr lang="en-US" sz="800" dirty="0" smtClean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B24152A7-EAFD-4862-85A2-527423E9945A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6" r:id="rId3"/>
    <p:sldLayoutId id="2147483708" r:id="rId4"/>
    <p:sldLayoutId id="214748370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" name="Picture 3" descr="abt_assoc_lockup.ai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8500" y="627211"/>
            <a:ext cx="1460250" cy="147172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98500" y="2404645"/>
            <a:ext cx="3848778" cy="3826144"/>
          </a:xfrm>
          <a:prstGeom prst="roundRect">
            <a:avLst>
              <a:gd name="adj" fmla="val 953"/>
            </a:avLst>
          </a:prstGeom>
          <a:solidFill>
            <a:srgbClr val="DA2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000A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A"/>
        </a:buClr>
        <a:buFont typeface="Wingdings" charset="2"/>
        <a:buChar char="§"/>
        <a:defRPr sz="3200" kern="1200" baseline="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abt_logo.tag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723" y="4223680"/>
            <a:ext cx="3110527" cy="1421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Leveraging Community College and Business Partnerships to Expand Education, Training, and Employment Opportunities in Bioscience 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Judith A. Alamprese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Principal Scientist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Abt Associates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TCI Symposium, Nov.  10, 2015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judy_alamprese@abtassoc.com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90515" y="2413187"/>
            <a:ext cx="3850486" cy="3822192"/>
          </a:xfrm>
          <a:prstGeom prst="roundRect">
            <a:avLst>
              <a:gd name="adj" fmla="val 1096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16" y="2413187"/>
            <a:ext cx="3850486" cy="38221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c3bc Partnership Approach &amp; Activities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Role of community college-business partnerships</a:t>
            </a:r>
          </a:p>
          <a:p>
            <a:pPr lvl="1"/>
            <a:r>
              <a:rPr lang="en-US" sz="1800" dirty="0" smtClean="0"/>
              <a:t>One of four core project activities</a:t>
            </a:r>
          </a:p>
          <a:p>
            <a:pPr lvl="1"/>
            <a:r>
              <a:rPr lang="en-US" sz="1800" dirty="0" smtClean="0"/>
              <a:t>Leverage prior collaborative Federal grant work among hub directors</a:t>
            </a:r>
          </a:p>
          <a:p>
            <a:pPr lvl="1"/>
            <a:r>
              <a:rPr lang="en-US" sz="1800" dirty="0" smtClean="0"/>
              <a:t>Intent to strengthen relationship between colleges and industry nationwide with core skill standards  </a:t>
            </a:r>
          </a:p>
          <a:p>
            <a:pPr lvl="1"/>
            <a:r>
              <a:rPr lang="en-US" sz="1800" dirty="0" smtClean="0"/>
              <a:t>Involvement of national and state bioscience associations </a:t>
            </a:r>
          </a:p>
          <a:p>
            <a:r>
              <a:rPr lang="en-US" sz="2200" dirty="0" smtClean="0"/>
              <a:t>Partnership development and expansion</a:t>
            </a:r>
          </a:p>
          <a:p>
            <a:pPr lvl="1"/>
            <a:r>
              <a:rPr lang="en-US" sz="1800" dirty="0" smtClean="0"/>
              <a:t>Contacts through c3bc project director, department, college management of employer </a:t>
            </a:r>
          </a:p>
          <a:p>
            <a:pPr lvl="1"/>
            <a:r>
              <a:rPr lang="en-US" sz="1800" dirty="0" smtClean="0"/>
              <a:t>Used local labor market analyses </a:t>
            </a:r>
          </a:p>
        </p:txBody>
      </p:sp>
    </p:spTree>
    <p:extLst>
      <p:ext uri="{BB962C8B-B14F-4D97-AF65-F5344CB8AC3E}">
        <p14:creationId xmlns:p14="http://schemas.microsoft.com/office/powerpoint/2010/main" val="2898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c3bc Partnership Approach &amp; Activities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Partnership development and expansion: Affected by… </a:t>
            </a:r>
          </a:p>
          <a:p>
            <a:pPr lvl="1"/>
            <a:r>
              <a:rPr lang="en-US" sz="1800" dirty="0" smtClean="0"/>
              <a:t>Number and size of employers in region related to bioscience</a:t>
            </a:r>
          </a:p>
          <a:p>
            <a:pPr lvl="1"/>
            <a:r>
              <a:rPr lang="en-US" sz="1800" dirty="0" smtClean="0"/>
              <a:t>State bioscience associations’ interest in project</a:t>
            </a:r>
          </a:p>
          <a:p>
            <a:r>
              <a:rPr lang="en-US" sz="2200" dirty="0" smtClean="0"/>
              <a:t>Program design and delivery</a:t>
            </a:r>
          </a:p>
          <a:p>
            <a:pPr lvl="1"/>
            <a:r>
              <a:rPr lang="en-US" sz="1800" dirty="0" smtClean="0"/>
              <a:t>Most colleges had existing courses that were used as base for reconfiguration and expansion for new purpose, new credentials</a:t>
            </a:r>
          </a:p>
          <a:p>
            <a:pPr lvl="1"/>
            <a:r>
              <a:rPr lang="en-US" sz="1800" dirty="0" smtClean="0"/>
              <a:t>Involvement of business &amp; industry varied with stage of course development, time availability, experience of c3bc staff in design </a:t>
            </a:r>
          </a:p>
          <a:p>
            <a:pPr lvl="1"/>
            <a:r>
              <a:rPr lang="en-US" sz="1800" dirty="0" smtClean="0"/>
              <a:t>Two colleges involved in significant new design, conducted extensive outreach to involve employers in course &amp; credential design and delivery, particularly for entry-level technician certificates    </a:t>
            </a:r>
          </a:p>
        </p:txBody>
      </p:sp>
    </p:spTree>
    <p:extLst>
      <p:ext uri="{BB962C8B-B14F-4D97-AF65-F5344CB8AC3E}">
        <p14:creationId xmlns:p14="http://schemas.microsoft.com/office/powerpoint/2010/main" val="650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c3bc Partnership Approach &amp; Activities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Student supports</a:t>
            </a:r>
          </a:p>
          <a:p>
            <a:pPr lvl="1"/>
            <a:r>
              <a:rPr lang="en-US" sz="1800" dirty="0" smtClean="0"/>
              <a:t>Use of internships varied by experience of college, size of employers, hub focus </a:t>
            </a:r>
          </a:p>
          <a:p>
            <a:r>
              <a:rPr lang="en-US" sz="2200" dirty="0" smtClean="0"/>
              <a:t>Employment –related activities</a:t>
            </a:r>
          </a:p>
          <a:p>
            <a:pPr lvl="1"/>
            <a:r>
              <a:rPr lang="en-US" sz="1800" dirty="0" smtClean="0"/>
              <a:t>Guaranteed interview if complete courses/certificate</a:t>
            </a:r>
          </a:p>
          <a:p>
            <a:pPr lvl="1"/>
            <a:r>
              <a:rPr lang="en-US" sz="1800" dirty="0" smtClean="0"/>
              <a:t>Career advancement if complete c3bc courses/certificate promoted by employer </a:t>
            </a:r>
          </a:p>
          <a:p>
            <a:r>
              <a:rPr lang="en-US" sz="2200" dirty="0" smtClean="0"/>
              <a:t>Skills standards development/revalidation</a:t>
            </a:r>
          </a:p>
          <a:p>
            <a:pPr lvl="1"/>
            <a:r>
              <a:rPr lang="en-US" sz="1800" dirty="0" smtClean="0"/>
              <a:t>Modified DACUM process</a:t>
            </a:r>
          </a:p>
          <a:p>
            <a:pPr lvl="1"/>
            <a:r>
              <a:rPr lang="en-US" sz="1800" dirty="0" smtClean="0"/>
              <a:t>Feedback from industry associations</a:t>
            </a:r>
          </a:p>
          <a:p>
            <a:pPr lvl="1"/>
            <a:r>
              <a:rPr lang="en-US" sz="1800" dirty="0" smtClean="0"/>
              <a:t>c3bc National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1879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 flipV="1">
            <a:off x="2215355" y="6384778"/>
            <a:ext cx="146207" cy="8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77800" y="285750"/>
            <a:ext cx="8777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latin typeface="Tahoma" pitchFamily="34" charset="0"/>
              </a:rPr>
              <a:t>Community College-Employer Partnership Logic Model</a:t>
            </a:r>
            <a:endParaRPr lang="en-US" altLang="en-US" sz="2400" b="1" dirty="0">
              <a:latin typeface="Tahoma" pitchFamily="34" charset="0"/>
            </a:endParaRP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2156278" y="2191257"/>
            <a:ext cx="37193" cy="4197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4575175" y="1792760"/>
            <a:ext cx="1658357" cy="15716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Employer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More training options, sources of employees </a:t>
            </a:r>
            <a:endParaRPr lang="en-US" altLang="en-US" sz="1600" b="1" dirty="0"/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338138" y="900113"/>
            <a:ext cx="1651000" cy="6096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Influential Factors </a:t>
            </a:r>
            <a:endParaRPr lang="en-US" altLang="en-US" sz="1600" b="1" dirty="0"/>
          </a:p>
          <a:p>
            <a:pPr algn="ctr">
              <a:spcBef>
                <a:spcPct val="50000"/>
              </a:spcBef>
            </a:pPr>
            <a:r>
              <a:rPr lang="en-US" altLang="en-US" b="1" dirty="0"/>
              <a:t>  </a:t>
            </a:r>
          </a:p>
        </p:txBody>
      </p:sp>
      <p:sp>
        <p:nvSpPr>
          <p:cNvPr id="20489" name="Line 22"/>
          <p:cNvSpPr>
            <a:spLocks noChangeShapeType="1"/>
          </p:cNvSpPr>
          <p:nvPr/>
        </p:nvSpPr>
        <p:spPr bwMode="auto">
          <a:xfrm rot="10318346" flipV="1">
            <a:off x="1114425" y="1508125"/>
            <a:ext cx="46038" cy="33972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490" name="Line 24"/>
          <p:cNvSpPr>
            <a:spLocks noChangeShapeType="1"/>
          </p:cNvSpPr>
          <p:nvPr/>
        </p:nvSpPr>
        <p:spPr bwMode="auto">
          <a:xfrm>
            <a:off x="2174875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1" name="Line 27"/>
          <p:cNvSpPr>
            <a:spLocks noChangeShapeType="1"/>
          </p:cNvSpPr>
          <p:nvPr/>
        </p:nvSpPr>
        <p:spPr bwMode="auto">
          <a:xfrm>
            <a:off x="1981200" y="1212850"/>
            <a:ext cx="468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3" name="Line 34"/>
          <p:cNvSpPr>
            <a:spLocks noChangeShapeType="1"/>
          </p:cNvSpPr>
          <p:nvPr/>
        </p:nvSpPr>
        <p:spPr bwMode="auto">
          <a:xfrm>
            <a:off x="1900238" y="2725545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4" name="Text Box 41"/>
          <p:cNvSpPr txBox="1">
            <a:spLocks noChangeArrowheads="1"/>
          </p:cNvSpPr>
          <p:nvPr/>
        </p:nvSpPr>
        <p:spPr bwMode="auto">
          <a:xfrm>
            <a:off x="347663" y="1881188"/>
            <a:ext cx="1611312" cy="129691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Prior/Existing Relationship between College &amp; Employer </a:t>
            </a:r>
            <a:endParaRPr lang="en-US" altLang="en-US" sz="1600" b="1" dirty="0"/>
          </a:p>
        </p:txBody>
      </p:sp>
      <p:sp>
        <p:nvSpPr>
          <p:cNvPr id="20496" name="Text Box 43"/>
          <p:cNvSpPr txBox="1">
            <a:spLocks noChangeArrowheads="1"/>
          </p:cNvSpPr>
          <p:nvPr/>
        </p:nvSpPr>
        <p:spPr bwMode="auto">
          <a:xfrm>
            <a:off x="338138" y="3421064"/>
            <a:ext cx="1611312" cy="4292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Labor Market</a:t>
            </a:r>
            <a:endParaRPr lang="en-US" altLang="en-US" sz="1600" b="1" dirty="0"/>
          </a:p>
          <a:p>
            <a:pPr>
              <a:spcBef>
                <a:spcPct val="50000"/>
              </a:spcBef>
            </a:pPr>
            <a:endParaRPr lang="en-US" altLang="en-US" sz="1600" b="1" dirty="0"/>
          </a:p>
          <a:p>
            <a:pPr algn="ctr">
              <a:spcBef>
                <a:spcPct val="50000"/>
              </a:spcBef>
            </a:pPr>
            <a:r>
              <a:rPr lang="en-US" altLang="en-US" sz="1600" b="1" dirty="0"/>
              <a:t>  </a:t>
            </a:r>
          </a:p>
        </p:txBody>
      </p:sp>
      <p:sp>
        <p:nvSpPr>
          <p:cNvPr id="20499" name="Text Box 46"/>
          <p:cNvSpPr txBox="1">
            <a:spLocks noChangeArrowheads="1"/>
          </p:cNvSpPr>
          <p:nvPr/>
        </p:nvSpPr>
        <p:spPr bwMode="auto">
          <a:xfrm>
            <a:off x="2430463" y="920750"/>
            <a:ext cx="1611312" cy="609600"/>
          </a:xfrm>
          <a:prstGeom prst="rect">
            <a:avLst/>
          </a:prstGeom>
          <a:solidFill>
            <a:srgbClr val="66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Activities  </a:t>
            </a:r>
            <a:endParaRPr lang="en-US" altLang="en-US" sz="1600" b="1" dirty="0"/>
          </a:p>
        </p:txBody>
      </p:sp>
      <p:sp>
        <p:nvSpPr>
          <p:cNvPr id="20500" name="Text Box 47"/>
          <p:cNvSpPr txBox="1">
            <a:spLocks noChangeArrowheads="1"/>
          </p:cNvSpPr>
          <p:nvPr/>
        </p:nvSpPr>
        <p:spPr bwMode="auto">
          <a:xfrm>
            <a:off x="2393950" y="1870075"/>
            <a:ext cx="1684338" cy="884238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Program Management &amp; Leadership </a:t>
            </a:r>
            <a:endParaRPr lang="en-US" altLang="en-US" sz="1600" b="1" dirty="0"/>
          </a:p>
          <a:p>
            <a:pPr algn="ctr">
              <a:spcBef>
                <a:spcPct val="50000"/>
              </a:spcBef>
            </a:pPr>
            <a:endParaRPr lang="en-US" altLang="en-US" sz="1600" b="1" dirty="0"/>
          </a:p>
        </p:txBody>
      </p:sp>
      <p:sp>
        <p:nvSpPr>
          <p:cNvPr id="20501" name="Text Box 48"/>
          <p:cNvSpPr txBox="1">
            <a:spLocks noChangeArrowheads="1"/>
          </p:cNvSpPr>
          <p:nvPr/>
        </p:nvSpPr>
        <p:spPr bwMode="auto">
          <a:xfrm>
            <a:off x="2401888" y="3024188"/>
            <a:ext cx="1716087" cy="6096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Program Design  </a:t>
            </a:r>
            <a:endParaRPr lang="en-US" altLang="en-US" sz="1600" b="1" dirty="0"/>
          </a:p>
        </p:txBody>
      </p:sp>
      <p:sp>
        <p:nvSpPr>
          <p:cNvPr id="20502" name="Text Box 49"/>
          <p:cNvSpPr txBox="1">
            <a:spLocks noChangeArrowheads="1"/>
          </p:cNvSpPr>
          <p:nvPr/>
        </p:nvSpPr>
        <p:spPr bwMode="auto">
          <a:xfrm>
            <a:off x="2409825" y="3829050"/>
            <a:ext cx="1700213" cy="770616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Program Delivery &amp; Support  </a:t>
            </a:r>
            <a:endParaRPr lang="en-US" altLang="en-US" sz="1600" b="1" dirty="0"/>
          </a:p>
        </p:txBody>
      </p:sp>
      <p:sp>
        <p:nvSpPr>
          <p:cNvPr id="20503" name="Line 50"/>
          <p:cNvSpPr>
            <a:spLocks noChangeShapeType="1"/>
          </p:cNvSpPr>
          <p:nvPr/>
        </p:nvSpPr>
        <p:spPr bwMode="auto">
          <a:xfrm rot="10318346" flipV="1">
            <a:off x="3157628" y="1523671"/>
            <a:ext cx="46887" cy="33911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06" name="Text Box 58"/>
          <p:cNvSpPr txBox="1">
            <a:spLocks noChangeArrowheads="1"/>
          </p:cNvSpPr>
          <p:nvPr/>
        </p:nvSpPr>
        <p:spPr bwMode="auto">
          <a:xfrm>
            <a:off x="4556125" y="927100"/>
            <a:ext cx="1788919" cy="609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Outputs </a:t>
            </a:r>
            <a:endParaRPr lang="en-US" altLang="en-US" sz="1600" b="1" dirty="0"/>
          </a:p>
        </p:txBody>
      </p:sp>
      <p:sp>
        <p:nvSpPr>
          <p:cNvPr id="20507" name="Text Box 59"/>
          <p:cNvSpPr txBox="1">
            <a:spLocks noChangeArrowheads="1"/>
          </p:cNvSpPr>
          <p:nvPr/>
        </p:nvSpPr>
        <p:spPr bwMode="auto">
          <a:xfrm>
            <a:off x="6701883" y="920750"/>
            <a:ext cx="2214311" cy="598488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Outcomes </a:t>
            </a:r>
            <a:endParaRPr lang="en-US" altLang="en-US" sz="1600" b="1" dirty="0"/>
          </a:p>
        </p:txBody>
      </p:sp>
      <p:sp>
        <p:nvSpPr>
          <p:cNvPr id="20508" name="Line 60"/>
          <p:cNvSpPr>
            <a:spLocks noChangeShapeType="1"/>
          </p:cNvSpPr>
          <p:nvPr/>
        </p:nvSpPr>
        <p:spPr bwMode="auto">
          <a:xfrm>
            <a:off x="4041775" y="11922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0" name="Line 62"/>
          <p:cNvSpPr>
            <a:spLocks noChangeShapeType="1"/>
          </p:cNvSpPr>
          <p:nvPr/>
        </p:nvSpPr>
        <p:spPr bwMode="auto">
          <a:xfrm>
            <a:off x="1949450" y="3660513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1" name="Line 63"/>
          <p:cNvSpPr>
            <a:spLocks noChangeShapeType="1"/>
          </p:cNvSpPr>
          <p:nvPr/>
        </p:nvSpPr>
        <p:spPr bwMode="auto">
          <a:xfrm rot="10318346" flipV="1">
            <a:off x="5392651" y="1526133"/>
            <a:ext cx="38613" cy="27939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13" name="Text Box 66"/>
          <p:cNvSpPr txBox="1">
            <a:spLocks noChangeArrowheads="1"/>
          </p:cNvSpPr>
          <p:nvPr/>
        </p:nvSpPr>
        <p:spPr bwMode="auto">
          <a:xfrm>
            <a:off x="6701883" y="1818749"/>
            <a:ext cx="2304667" cy="1970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Employer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More qualified applicants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Offset in recruit., training costs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Better productivity </a:t>
            </a:r>
            <a:endParaRPr lang="en-US" altLang="en-US" sz="1600" b="1" dirty="0"/>
          </a:p>
        </p:txBody>
      </p:sp>
      <p:sp>
        <p:nvSpPr>
          <p:cNvPr id="20517" name="Line 73"/>
          <p:cNvSpPr>
            <a:spLocks noChangeShapeType="1"/>
          </p:cNvSpPr>
          <p:nvPr/>
        </p:nvSpPr>
        <p:spPr bwMode="auto">
          <a:xfrm rot="10318346" flipV="1">
            <a:off x="7870825" y="1520825"/>
            <a:ext cx="33338" cy="25876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19" name="Line 45"/>
          <p:cNvSpPr>
            <a:spLocks noChangeShapeType="1"/>
          </p:cNvSpPr>
          <p:nvPr/>
        </p:nvSpPr>
        <p:spPr bwMode="auto">
          <a:xfrm flipH="1">
            <a:off x="1165225" y="4905375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0" name="Text Box 49"/>
          <p:cNvSpPr txBox="1">
            <a:spLocks noChangeArrowheads="1"/>
          </p:cNvSpPr>
          <p:nvPr/>
        </p:nvSpPr>
        <p:spPr bwMode="auto">
          <a:xfrm>
            <a:off x="2390776" y="4816734"/>
            <a:ext cx="1687512" cy="790575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Student Support </a:t>
            </a:r>
            <a:endParaRPr lang="en-US" altLang="en-US" sz="1600" b="1" dirty="0"/>
          </a:p>
        </p:txBody>
      </p:sp>
      <p:sp>
        <p:nvSpPr>
          <p:cNvPr id="20521" name="Line 62"/>
          <p:cNvSpPr>
            <a:spLocks noChangeShapeType="1"/>
          </p:cNvSpPr>
          <p:nvPr/>
        </p:nvSpPr>
        <p:spPr bwMode="auto">
          <a:xfrm>
            <a:off x="1977212" y="52578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2" name="Line 24"/>
          <p:cNvSpPr>
            <a:spLocks noChangeShapeType="1"/>
          </p:cNvSpPr>
          <p:nvPr/>
        </p:nvSpPr>
        <p:spPr bwMode="auto">
          <a:xfrm>
            <a:off x="4084638" y="217812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3" name="Line 3"/>
          <p:cNvSpPr>
            <a:spLocks noChangeShapeType="1"/>
          </p:cNvSpPr>
          <p:nvPr/>
        </p:nvSpPr>
        <p:spPr bwMode="auto">
          <a:xfrm>
            <a:off x="4117975" y="6364369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4" name="Line 6"/>
          <p:cNvSpPr>
            <a:spLocks noChangeShapeType="1"/>
          </p:cNvSpPr>
          <p:nvPr/>
        </p:nvSpPr>
        <p:spPr bwMode="auto">
          <a:xfrm>
            <a:off x="4313237" y="2195513"/>
            <a:ext cx="14287" cy="41688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5" name="Line 62"/>
          <p:cNvSpPr>
            <a:spLocks noChangeShapeType="1"/>
          </p:cNvSpPr>
          <p:nvPr/>
        </p:nvSpPr>
        <p:spPr bwMode="auto">
          <a:xfrm>
            <a:off x="4323944" y="2589233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6" name="Text Box 66"/>
          <p:cNvSpPr txBox="1">
            <a:spLocks noChangeArrowheads="1"/>
          </p:cNvSpPr>
          <p:nvPr/>
        </p:nvSpPr>
        <p:spPr bwMode="auto">
          <a:xfrm>
            <a:off x="6701884" y="5456238"/>
            <a:ext cx="2304666" cy="1234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Participant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Job attainment, advancement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Wage increase</a:t>
            </a:r>
            <a:endParaRPr lang="en-US" altLang="en-US" sz="1600" b="1" dirty="0"/>
          </a:p>
        </p:txBody>
      </p:sp>
      <p:sp>
        <p:nvSpPr>
          <p:cNvPr id="57" name="Text Box 66"/>
          <p:cNvSpPr txBox="1">
            <a:spLocks noChangeArrowheads="1"/>
          </p:cNvSpPr>
          <p:nvPr/>
        </p:nvSpPr>
        <p:spPr bwMode="auto">
          <a:xfrm>
            <a:off x="6701884" y="3997266"/>
            <a:ext cx="2253204" cy="1252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i="1" dirty="0" smtClean="0"/>
              <a:t>College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 dirty="0" smtClean="0"/>
              <a:t>-Increased students,  credentials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 dirty="0" smtClean="0"/>
              <a:t>-New work w/partner</a:t>
            </a:r>
          </a:p>
        </p:txBody>
      </p:sp>
      <p:sp>
        <p:nvSpPr>
          <p:cNvPr id="65" name="Text Box 43"/>
          <p:cNvSpPr txBox="1">
            <a:spLocks noChangeArrowheads="1"/>
          </p:cNvSpPr>
          <p:nvPr/>
        </p:nvSpPr>
        <p:spPr bwMode="auto">
          <a:xfrm>
            <a:off x="368301" y="4030331"/>
            <a:ext cx="1611312" cy="169609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Reputation of College in Providing  Workforce Education &amp; Training  </a:t>
            </a:r>
            <a:endParaRPr lang="en-US" altLang="en-US" sz="1600" b="1" dirty="0"/>
          </a:p>
          <a:p>
            <a:pPr algn="ctr">
              <a:spcBef>
                <a:spcPct val="50000"/>
              </a:spcBef>
            </a:pPr>
            <a:endParaRPr lang="en-US" altLang="en-US" sz="1600" b="1" dirty="0"/>
          </a:p>
        </p:txBody>
      </p:sp>
      <p:sp>
        <p:nvSpPr>
          <p:cNvPr id="68" name="Line 24"/>
          <p:cNvSpPr>
            <a:spLocks noChangeShapeType="1"/>
          </p:cNvSpPr>
          <p:nvPr/>
        </p:nvSpPr>
        <p:spPr bwMode="auto">
          <a:xfrm>
            <a:off x="6491664" y="6385778"/>
            <a:ext cx="19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" name="Line 3"/>
          <p:cNvSpPr>
            <a:spLocks noChangeShapeType="1"/>
          </p:cNvSpPr>
          <p:nvPr/>
        </p:nvSpPr>
        <p:spPr bwMode="auto">
          <a:xfrm>
            <a:off x="6473283" y="216916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4594699" y="3730870"/>
            <a:ext cx="1638833" cy="2284214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College</a:t>
            </a:r>
            <a:endParaRPr lang="en-US" altLang="en-US" sz="1600" b="1" i="1" dirty="0"/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Better  aligned courses &amp; credentials 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New resources</a:t>
            </a:r>
          </a:p>
        </p:txBody>
      </p:sp>
      <p:sp>
        <p:nvSpPr>
          <p:cNvPr id="72" name="Line 60"/>
          <p:cNvSpPr>
            <a:spLocks noChangeShapeType="1"/>
          </p:cNvSpPr>
          <p:nvPr/>
        </p:nvSpPr>
        <p:spPr bwMode="auto">
          <a:xfrm>
            <a:off x="6345044" y="1192213"/>
            <a:ext cx="35683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3" name="Line 62"/>
          <p:cNvSpPr>
            <a:spLocks noChangeShapeType="1"/>
          </p:cNvSpPr>
          <p:nvPr/>
        </p:nvSpPr>
        <p:spPr bwMode="auto">
          <a:xfrm>
            <a:off x="4323944" y="4599666"/>
            <a:ext cx="2707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>
            <a:off x="6473283" y="2169165"/>
            <a:ext cx="0" cy="4224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225188" y="2529643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" name="Line 62"/>
          <p:cNvSpPr>
            <a:spLocks noChangeShapeType="1"/>
          </p:cNvSpPr>
          <p:nvPr/>
        </p:nvSpPr>
        <p:spPr bwMode="auto">
          <a:xfrm>
            <a:off x="6257732" y="4872977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2391049" y="5825520"/>
            <a:ext cx="1716088" cy="791729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 Employment Related</a:t>
            </a:r>
            <a:endParaRPr lang="en-US" altLang="en-US" sz="1600" b="1" dirty="0"/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378303" y="5976308"/>
            <a:ext cx="1611312" cy="71442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Size &amp; Types of Employers</a:t>
            </a:r>
            <a:endParaRPr lang="en-US" altLang="en-US" sz="1600" b="1" dirty="0"/>
          </a:p>
          <a:p>
            <a:pPr>
              <a:spcBef>
                <a:spcPct val="50000"/>
              </a:spcBef>
            </a:pPr>
            <a:endParaRPr lang="en-US" altLang="en-US" sz="1600" b="1" dirty="0"/>
          </a:p>
          <a:p>
            <a:pPr algn="ctr">
              <a:spcBef>
                <a:spcPct val="50000"/>
              </a:spcBef>
            </a:pPr>
            <a:r>
              <a:rPr lang="en-US" altLang="en-US" sz="1600" b="1" dirty="0"/>
              <a:t>  </a:t>
            </a:r>
          </a:p>
        </p:txBody>
      </p:sp>
      <p:sp>
        <p:nvSpPr>
          <p:cNvPr id="49" name="Line 62"/>
          <p:cNvSpPr>
            <a:spLocks noChangeShapeType="1"/>
          </p:cNvSpPr>
          <p:nvPr/>
        </p:nvSpPr>
        <p:spPr bwMode="auto">
          <a:xfrm>
            <a:off x="1967455" y="6221384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Strategies for Partnership Development, Sustainability, Growth </a:t>
            </a:r>
            <a:endParaRPr lang="en-US" sz="3200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99713"/>
          </a:xfrm>
        </p:spPr>
        <p:txBody>
          <a:bodyPr>
            <a:normAutofit/>
          </a:bodyPr>
          <a:lstStyle/>
          <a:p>
            <a:r>
              <a:rPr lang="en-US" dirty="0" smtClean="0"/>
              <a:t>Understanding strategies extends knowledge, provides possible explanations, facilitates scaling</a:t>
            </a:r>
          </a:p>
          <a:p>
            <a:r>
              <a:rPr lang="en-US" dirty="0" smtClean="0"/>
              <a:t>Framework for Strategies: Social Exchange Theory as applied in studies of partnerships to support adult basic skills career pathways </a:t>
            </a:r>
          </a:p>
          <a:p>
            <a:pPr lvl="1"/>
            <a:r>
              <a:rPr lang="en-US" dirty="0" smtClean="0"/>
              <a:t>Theoretical perspective with roots in sociology, psychology</a:t>
            </a:r>
          </a:p>
          <a:p>
            <a:pPr lvl="1"/>
            <a:r>
              <a:rPr lang="en-US" dirty="0" smtClean="0"/>
              <a:t>Social behavior viewed primarily in terms of pursuit of rewards and avoidance of punishment and other forms of cost individuals engage in to meet their needs</a:t>
            </a:r>
          </a:p>
          <a:p>
            <a:pPr lvl="1"/>
            <a:r>
              <a:rPr lang="en-US" dirty="0" smtClean="0"/>
              <a:t>Micro and macro levels of theory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2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Developing and Sustaining Partnerships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4231758" cy="4953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Identify potential partners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200" dirty="0" smtClean="0"/>
              <a:t>Information is gathered about labor market, possible employer background, prior relationship with college to assess potential for partnership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200" dirty="0" smtClean="0"/>
              <a:t>Opportunities to meet employer are identified— </a:t>
            </a:r>
            <a:r>
              <a:rPr lang="en-US" altLang="en-US" sz="2200" i="1" dirty="0" smtClean="0"/>
              <a:t>”cold” calls, used state bio associations, other contacts as intermediaries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2133600" cy="2238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5" descr="C:\Users\AlampreseJ\AppData\Local\Microsoft\Windows\Temporary Internet Files\Content.IE5\4LLLRXX3\collaboration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673" y="1690577"/>
            <a:ext cx="4003401" cy="419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5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Developing and Sustaining Partnerships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57200" y="1483112"/>
            <a:ext cx="4137102" cy="464781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Form partnerships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200" dirty="0" smtClean="0"/>
              <a:t>Goals and objectives are set that are concrete and attainable—</a:t>
            </a:r>
            <a:r>
              <a:rPr lang="en-US" altLang="en-US" sz="2200" i="1" dirty="0" smtClean="0"/>
              <a:t>identified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benefits to employer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A shared vision is developed with agreed-upon objectives and strategy—</a:t>
            </a:r>
            <a:r>
              <a:rPr lang="en-US" sz="2200" i="1" dirty="0" smtClean="0"/>
              <a:t>began with addressing one need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Data are examined to identify and/or support shared vision— </a:t>
            </a:r>
            <a:r>
              <a:rPr lang="en-US" sz="2200" i="1" dirty="0" smtClean="0"/>
              <a:t>college &amp;  employers discussed desired outcomes    </a:t>
            </a:r>
          </a:p>
        </p:txBody>
      </p:sp>
      <p:pic>
        <p:nvPicPr>
          <p:cNvPr id="9" name="Picture 3" descr="C:\Users\AlampreseJ\AppData\Local\Microsoft\Windows\Temporary Internet Files\Content.IE5\GDS91O73\icon_43498-300x3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552" y="1754372"/>
            <a:ext cx="4074600" cy="396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477000"/>
            <a:ext cx="2133600" cy="223838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465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Developing and Sustaining Partnerships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371599"/>
            <a:ext cx="4114800" cy="4901609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Build process for monitoring and sustaining partnerships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200" dirty="0" smtClean="0"/>
              <a:t>Partnership involves multiple organizational levels—</a:t>
            </a:r>
            <a:r>
              <a:rPr lang="en-US" altLang="en-US" sz="2200" i="1" dirty="0" smtClean="0"/>
              <a:t>president, HR, technical staff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200" dirty="0" smtClean="0"/>
              <a:t>Clear roles and guidelines are developed—</a:t>
            </a:r>
            <a:r>
              <a:rPr lang="en-US" altLang="en-US" sz="2200" i="1" dirty="0" smtClean="0"/>
              <a:t>how colleges and employer would communicate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200" dirty="0" smtClean="0"/>
              <a:t>Feedback on progress and outcomes from partnership is provided—</a:t>
            </a:r>
            <a:r>
              <a:rPr lang="en-US" altLang="en-US" sz="2200" i="1" dirty="0" smtClean="0"/>
              <a:t>reviewed student success, whether to continue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05600" y="6509409"/>
            <a:ext cx="2133600" cy="2238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5" r="6195"/>
          <a:stretch/>
        </p:blipFill>
        <p:spPr bwMode="auto">
          <a:xfrm>
            <a:off x="4559881" y="2371060"/>
            <a:ext cx="4489563" cy="312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6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 flipV="1">
            <a:off x="2215355" y="6384778"/>
            <a:ext cx="146207" cy="8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77800" y="285750"/>
            <a:ext cx="8777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latin typeface="Tahoma" pitchFamily="34" charset="0"/>
              </a:rPr>
              <a:t>Community College-Employer Partnership Logic Model</a:t>
            </a:r>
            <a:endParaRPr lang="en-US" altLang="en-US" sz="2400" b="1" dirty="0">
              <a:latin typeface="Tahoma" pitchFamily="34" charset="0"/>
            </a:endParaRP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2156278" y="2191257"/>
            <a:ext cx="37193" cy="4197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4575175" y="1792760"/>
            <a:ext cx="1658357" cy="15716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Employer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More training options, sources of employees </a:t>
            </a:r>
            <a:endParaRPr lang="en-US" altLang="en-US" sz="1600" b="1" dirty="0"/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338138" y="900113"/>
            <a:ext cx="1651000" cy="6096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Influential Factors </a:t>
            </a:r>
            <a:endParaRPr lang="en-US" altLang="en-US" sz="1600" b="1" dirty="0"/>
          </a:p>
          <a:p>
            <a:pPr algn="ctr">
              <a:spcBef>
                <a:spcPct val="50000"/>
              </a:spcBef>
            </a:pPr>
            <a:r>
              <a:rPr lang="en-US" altLang="en-US" b="1" dirty="0"/>
              <a:t>  </a:t>
            </a:r>
          </a:p>
        </p:txBody>
      </p:sp>
      <p:sp>
        <p:nvSpPr>
          <p:cNvPr id="20489" name="Line 22"/>
          <p:cNvSpPr>
            <a:spLocks noChangeShapeType="1"/>
          </p:cNvSpPr>
          <p:nvPr/>
        </p:nvSpPr>
        <p:spPr bwMode="auto">
          <a:xfrm rot="10318346" flipV="1">
            <a:off x="1114425" y="1508125"/>
            <a:ext cx="46038" cy="33972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490" name="Line 24"/>
          <p:cNvSpPr>
            <a:spLocks noChangeShapeType="1"/>
          </p:cNvSpPr>
          <p:nvPr/>
        </p:nvSpPr>
        <p:spPr bwMode="auto">
          <a:xfrm>
            <a:off x="2174875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1" name="Line 27"/>
          <p:cNvSpPr>
            <a:spLocks noChangeShapeType="1"/>
          </p:cNvSpPr>
          <p:nvPr/>
        </p:nvSpPr>
        <p:spPr bwMode="auto">
          <a:xfrm>
            <a:off x="1981200" y="1212850"/>
            <a:ext cx="468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3" name="Line 34"/>
          <p:cNvSpPr>
            <a:spLocks noChangeShapeType="1"/>
          </p:cNvSpPr>
          <p:nvPr/>
        </p:nvSpPr>
        <p:spPr bwMode="auto">
          <a:xfrm>
            <a:off x="1900238" y="2725545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4" name="Text Box 41"/>
          <p:cNvSpPr txBox="1">
            <a:spLocks noChangeArrowheads="1"/>
          </p:cNvSpPr>
          <p:nvPr/>
        </p:nvSpPr>
        <p:spPr bwMode="auto">
          <a:xfrm>
            <a:off x="347663" y="1881188"/>
            <a:ext cx="1611312" cy="129691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Prior/Existing Relationship between College &amp; Employer </a:t>
            </a:r>
            <a:endParaRPr lang="en-US" altLang="en-US" sz="1600" b="1" dirty="0"/>
          </a:p>
        </p:txBody>
      </p:sp>
      <p:sp>
        <p:nvSpPr>
          <p:cNvPr id="20496" name="Text Box 43"/>
          <p:cNvSpPr txBox="1">
            <a:spLocks noChangeArrowheads="1"/>
          </p:cNvSpPr>
          <p:nvPr/>
        </p:nvSpPr>
        <p:spPr bwMode="auto">
          <a:xfrm>
            <a:off x="338138" y="3421064"/>
            <a:ext cx="1611312" cy="4292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Labor Market</a:t>
            </a:r>
            <a:endParaRPr lang="en-US" altLang="en-US" sz="1600" b="1" dirty="0"/>
          </a:p>
          <a:p>
            <a:pPr>
              <a:spcBef>
                <a:spcPct val="50000"/>
              </a:spcBef>
            </a:pPr>
            <a:endParaRPr lang="en-US" altLang="en-US" sz="1600" b="1" dirty="0"/>
          </a:p>
          <a:p>
            <a:pPr algn="ctr">
              <a:spcBef>
                <a:spcPct val="50000"/>
              </a:spcBef>
            </a:pPr>
            <a:r>
              <a:rPr lang="en-US" altLang="en-US" sz="1600" b="1" dirty="0"/>
              <a:t>  </a:t>
            </a:r>
          </a:p>
        </p:txBody>
      </p:sp>
      <p:sp>
        <p:nvSpPr>
          <p:cNvPr id="20499" name="Text Box 46"/>
          <p:cNvSpPr txBox="1">
            <a:spLocks noChangeArrowheads="1"/>
          </p:cNvSpPr>
          <p:nvPr/>
        </p:nvSpPr>
        <p:spPr bwMode="auto">
          <a:xfrm>
            <a:off x="2430463" y="920750"/>
            <a:ext cx="1611312" cy="609600"/>
          </a:xfrm>
          <a:prstGeom prst="rect">
            <a:avLst/>
          </a:prstGeom>
          <a:solidFill>
            <a:srgbClr val="66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Activities  </a:t>
            </a:r>
            <a:endParaRPr lang="en-US" altLang="en-US" sz="1600" b="1" dirty="0"/>
          </a:p>
        </p:txBody>
      </p:sp>
      <p:sp>
        <p:nvSpPr>
          <p:cNvPr id="20500" name="Text Box 47"/>
          <p:cNvSpPr txBox="1">
            <a:spLocks noChangeArrowheads="1"/>
          </p:cNvSpPr>
          <p:nvPr/>
        </p:nvSpPr>
        <p:spPr bwMode="auto">
          <a:xfrm>
            <a:off x="2393950" y="1870075"/>
            <a:ext cx="1684338" cy="884238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Program Management &amp; Leadership </a:t>
            </a:r>
            <a:endParaRPr lang="en-US" altLang="en-US" sz="1600" b="1" dirty="0"/>
          </a:p>
          <a:p>
            <a:pPr algn="ctr">
              <a:spcBef>
                <a:spcPct val="50000"/>
              </a:spcBef>
            </a:pPr>
            <a:endParaRPr lang="en-US" altLang="en-US" sz="1600" b="1" dirty="0"/>
          </a:p>
        </p:txBody>
      </p:sp>
      <p:sp>
        <p:nvSpPr>
          <p:cNvPr id="20501" name="Text Box 48"/>
          <p:cNvSpPr txBox="1">
            <a:spLocks noChangeArrowheads="1"/>
          </p:cNvSpPr>
          <p:nvPr/>
        </p:nvSpPr>
        <p:spPr bwMode="auto">
          <a:xfrm>
            <a:off x="2401888" y="3024188"/>
            <a:ext cx="1716087" cy="6096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Program Design  </a:t>
            </a:r>
            <a:endParaRPr lang="en-US" altLang="en-US" sz="1600" b="1" dirty="0"/>
          </a:p>
        </p:txBody>
      </p:sp>
      <p:sp>
        <p:nvSpPr>
          <p:cNvPr id="20502" name="Text Box 49"/>
          <p:cNvSpPr txBox="1">
            <a:spLocks noChangeArrowheads="1"/>
          </p:cNvSpPr>
          <p:nvPr/>
        </p:nvSpPr>
        <p:spPr bwMode="auto">
          <a:xfrm>
            <a:off x="2409825" y="3829050"/>
            <a:ext cx="1700213" cy="770616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Program Delivery &amp; Support  </a:t>
            </a:r>
            <a:endParaRPr lang="en-US" altLang="en-US" sz="1600" b="1" dirty="0"/>
          </a:p>
        </p:txBody>
      </p:sp>
      <p:sp>
        <p:nvSpPr>
          <p:cNvPr id="20503" name="Line 50"/>
          <p:cNvSpPr>
            <a:spLocks noChangeShapeType="1"/>
          </p:cNvSpPr>
          <p:nvPr/>
        </p:nvSpPr>
        <p:spPr bwMode="auto">
          <a:xfrm rot="10318346" flipV="1">
            <a:off x="3157628" y="1523671"/>
            <a:ext cx="46887" cy="33911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06" name="Text Box 58"/>
          <p:cNvSpPr txBox="1">
            <a:spLocks noChangeArrowheads="1"/>
          </p:cNvSpPr>
          <p:nvPr/>
        </p:nvSpPr>
        <p:spPr bwMode="auto">
          <a:xfrm>
            <a:off x="4556125" y="927100"/>
            <a:ext cx="1788919" cy="609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Outputs </a:t>
            </a:r>
            <a:endParaRPr lang="en-US" altLang="en-US" sz="1600" b="1" dirty="0"/>
          </a:p>
        </p:txBody>
      </p:sp>
      <p:sp>
        <p:nvSpPr>
          <p:cNvPr id="20507" name="Text Box 59"/>
          <p:cNvSpPr txBox="1">
            <a:spLocks noChangeArrowheads="1"/>
          </p:cNvSpPr>
          <p:nvPr/>
        </p:nvSpPr>
        <p:spPr bwMode="auto">
          <a:xfrm>
            <a:off x="6701883" y="920750"/>
            <a:ext cx="2214311" cy="598488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Outcomes </a:t>
            </a:r>
            <a:endParaRPr lang="en-US" altLang="en-US" sz="1600" b="1" dirty="0"/>
          </a:p>
        </p:txBody>
      </p:sp>
      <p:sp>
        <p:nvSpPr>
          <p:cNvPr id="20508" name="Line 60"/>
          <p:cNvSpPr>
            <a:spLocks noChangeShapeType="1"/>
          </p:cNvSpPr>
          <p:nvPr/>
        </p:nvSpPr>
        <p:spPr bwMode="auto">
          <a:xfrm>
            <a:off x="4041775" y="11922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0" name="Line 62"/>
          <p:cNvSpPr>
            <a:spLocks noChangeShapeType="1"/>
          </p:cNvSpPr>
          <p:nvPr/>
        </p:nvSpPr>
        <p:spPr bwMode="auto">
          <a:xfrm>
            <a:off x="1949450" y="3660513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1" name="Line 63"/>
          <p:cNvSpPr>
            <a:spLocks noChangeShapeType="1"/>
          </p:cNvSpPr>
          <p:nvPr/>
        </p:nvSpPr>
        <p:spPr bwMode="auto">
          <a:xfrm rot="10318346" flipV="1">
            <a:off x="5392651" y="1526133"/>
            <a:ext cx="38613" cy="27939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13" name="Text Box 66"/>
          <p:cNvSpPr txBox="1">
            <a:spLocks noChangeArrowheads="1"/>
          </p:cNvSpPr>
          <p:nvPr/>
        </p:nvSpPr>
        <p:spPr bwMode="auto">
          <a:xfrm>
            <a:off x="6701883" y="1818749"/>
            <a:ext cx="2304667" cy="1970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Employer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More qualified applicants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Offset in recruit., training costs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Better productivity </a:t>
            </a:r>
            <a:endParaRPr lang="en-US" altLang="en-US" sz="1600" b="1" dirty="0"/>
          </a:p>
        </p:txBody>
      </p:sp>
      <p:sp>
        <p:nvSpPr>
          <p:cNvPr id="20517" name="Line 73"/>
          <p:cNvSpPr>
            <a:spLocks noChangeShapeType="1"/>
          </p:cNvSpPr>
          <p:nvPr/>
        </p:nvSpPr>
        <p:spPr bwMode="auto">
          <a:xfrm rot="10318346" flipV="1">
            <a:off x="7870825" y="1520825"/>
            <a:ext cx="33338" cy="25876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19" name="Line 45"/>
          <p:cNvSpPr>
            <a:spLocks noChangeShapeType="1"/>
          </p:cNvSpPr>
          <p:nvPr/>
        </p:nvSpPr>
        <p:spPr bwMode="auto">
          <a:xfrm flipH="1">
            <a:off x="1165225" y="4905375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0" name="Text Box 49"/>
          <p:cNvSpPr txBox="1">
            <a:spLocks noChangeArrowheads="1"/>
          </p:cNvSpPr>
          <p:nvPr/>
        </p:nvSpPr>
        <p:spPr bwMode="auto">
          <a:xfrm>
            <a:off x="2390776" y="4816734"/>
            <a:ext cx="1687512" cy="790575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Student Support </a:t>
            </a:r>
            <a:endParaRPr lang="en-US" altLang="en-US" sz="1600" b="1" dirty="0"/>
          </a:p>
        </p:txBody>
      </p:sp>
      <p:sp>
        <p:nvSpPr>
          <p:cNvPr id="20521" name="Line 62"/>
          <p:cNvSpPr>
            <a:spLocks noChangeShapeType="1"/>
          </p:cNvSpPr>
          <p:nvPr/>
        </p:nvSpPr>
        <p:spPr bwMode="auto">
          <a:xfrm>
            <a:off x="1977212" y="5257800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2" name="Line 24"/>
          <p:cNvSpPr>
            <a:spLocks noChangeShapeType="1"/>
          </p:cNvSpPr>
          <p:nvPr/>
        </p:nvSpPr>
        <p:spPr bwMode="auto">
          <a:xfrm>
            <a:off x="4084638" y="217812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3" name="Line 3"/>
          <p:cNvSpPr>
            <a:spLocks noChangeShapeType="1"/>
          </p:cNvSpPr>
          <p:nvPr/>
        </p:nvSpPr>
        <p:spPr bwMode="auto">
          <a:xfrm>
            <a:off x="4117975" y="6364369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4" name="Line 6"/>
          <p:cNvSpPr>
            <a:spLocks noChangeShapeType="1"/>
          </p:cNvSpPr>
          <p:nvPr/>
        </p:nvSpPr>
        <p:spPr bwMode="auto">
          <a:xfrm>
            <a:off x="4313237" y="2195513"/>
            <a:ext cx="14287" cy="41688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5" name="Line 62"/>
          <p:cNvSpPr>
            <a:spLocks noChangeShapeType="1"/>
          </p:cNvSpPr>
          <p:nvPr/>
        </p:nvSpPr>
        <p:spPr bwMode="auto">
          <a:xfrm>
            <a:off x="4323944" y="2589233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6" name="Text Box 66"/>
          <p:cNvSpPr txBox="1">
            <a:spLocks noChangeArrowheads="1"/>
          </p:cNvSpPr>
          <p:nvPr/>
        </p:nvSpPr>
        <p:spPr bwMode="auto">
          <a:xfrm>
            <a:off x="6701884" y="5456238"/>
            <a:ext cx="2304666" cy="1234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Participant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Job attainment, advancement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Wage increase</a:t>
            </a:r>
            <a:endParaRPr lang="en-US" altLang="en-US" sz="1600" b="1" dirty="0"/>
          </a:p>
        </p:txBody>
      </p:sp>
      <p:sp>
        <p:nvSpPr>
          <p:cNvPr id="57" name="Text Box 66"/>
          <p:cNvSpPr txBox="1">
            <a:spLocks noChangeArrowheads="1"/>
          </p:cNvSpPr>
          <p:nvPr/>
        </p:nvSpPr>
        <p:spPr bwMode="auto">
          <a:xfrm>
            <a:off x="6701884" y="3997266"/>
            <a:ext cx="2253204" cy="1252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i="1" dirty="0" smtClean="0"/>
              <a:t>College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 dirty="0" smtClean="0"/>
              <a:t>-Increased students,  credentials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 dirty="0" smtClean="0"/>
              <a:t>-New work w/partner</a:t>
            </a:r>
          </a:p>
        </p:txBody>
      </p:sp>
      <p:sp>
        <p:nvSpPr>
          <p:cNvPr id="65" name="Text Box 43"/>
          <p:cNvSpPr txBox="1">
            <a:spLocks noChangeArrowheads="1"/>
          </p:cNvSpPr>
          <p:nvPr/>
        </p:nvSpPr>
        <p:spPr bwMode="auto">
          <a:xfrm>
            <a:off x="368301" y="4030331"/>
            <a:ext cx="1611312" cy="169609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Reputation of College in Providing  Workforce Education &amp; Training  </a:t>
            </a:r>
            <a:endParaRPr lang="en-US" altLang="en-US" sz="1600" b="1" dirty="0"/>
          </a:p>
          <a:p>
            <a:pPr algn="ctr">
              <a:spcBef>
                <a:spcPct val="50000"/>
              </a:spcBef>
            </a:pPr>
            <a:endParaRPr lang="en-US" altLang="en-US" sz="1600" b="1" dirty="0"/>
          </a:p>
        </p:txBody>
      </p:sp>
      <p:sp>
        <p:nvSpPr>
          <p:cNvPr id="68" name="Line 24"/>
          <p:cNvSpPr>
            <a:spLocks noChangeShapeType="1"/>
          </p:cNvSpPr>
          <p:nvPr/>
        </p:nvSpPr>
        <p:spPr bwMode="auto">
          <a:xfrm>
            <a:off x="6491664" y="6385778"/>
            <a:ext cx="19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" name="Line 3"/>
          <p:cNvSpPr>
            <a:spLocks noChangeShapeType="1"/>
          </p:cNvSpPr>
          <p:nvPr/>
        </p:nvSpPr>
        <p:spPr bwMode="auto">
          <a:xfrm>
            <a:off x="6473283" y="216916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4594699" y="3730870"/>
            <a:ext cx="1638833" cy="2284214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 smtClean="0"/>
              <a:t>College</a:t>
            </a:r>
            <a:endParaRPr lang="en-US" altLang="en-US" sz="1600" b="1" i="1" dirty="0"/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Better  aligned courses &amp; credentials 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 smtClean="0"/>
              <a:t>New resources</a:t>
            </a:r>
          </a:p>
        </p:txBody>
      </p:sp>
      <p:sp>
        <p:nvSpPr>
          <p:cNvPr id="72" name="Line 60"/>
          <p:cNvSpPr>
            <a:spLocks noChangeShapeType="1"/>
          </p:cNvSpPr>
          <p:nvPr/>
        </p:nvSpPr>
        <p:spPr bwMode="auto">
          <a:xfrm>
            <a:off x="6345044" y="1192213"/>
            <a:ext cx="35683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3" name="Line 62"/>
          <p:cNvSpPr>
            <a:spLocks noChangeShapeType="1"/>
          </p:cNvSpPr>
          <p:nvPr/>
        </p:nvSpPr>
        <p:spPr bwMode="auto">
          <a:xfrm>
            <a:off x="4323944" y="4599666"/>
            <a:ext cx="2707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>
            <a:off x="6473283" y="2169165"/>
            <a:ext cx="0" cy="4224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225188" y="2529643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" name="Line 62"/>
          <p:cNvSpPr>
            <a:spLocks noChangeShapeType="1"/>
          </p:cNvSpPr>
          <p:nvPr/>
        </p:nvSpPr>
        <p:spPr bwMode="auto">
          <a:xfrm>
            <a:off x="6257732" y="4872977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2391049" y="5825520"/>
            <a:ext cx="1716088" cy="791729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 Employment Related</a:t>
            </a:r>
            <a:endParaRPr lang="en-US" altLang="en-US" sz="1600" b="1" dirty="0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 flipV="1">
            <a:off x="4327525" y="6221384"/>
            <a:ext cx="21373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378303" y="5976308"/>
            <a:ext cx="1611312" cy="71442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Size &amp; Types of Employers</a:t>
            </a:r>
            <a:endParaRPr lang="en-US" altLang="en-US" sz="1600" b="1" dirty="0"/>
          </a:p>
          <a:p>
            <a:pPr>
              <a:spcBef>
                <a:spcPct val="50000"/>
              </a:spcBef>
            </a:pPr>
            <a:endParaRPr lang="en-US" altLang="en-US" sz="1600" b="1" dirty="0"/>
          </a:p>
          <a:p>
            <a:pPr algn="ctr">
              <a:spcBef>
                <a:spcPct val="50000"/>
              </a:spcBef>
            </a:pPr>
            <a:r>
              <a:rPr lang="en-US" altLang="en-US" sz="1600" b="1" dirty="0"/>
              <a:t>  </a:t>
            </a:r>
          </a:p>
        </p:txBody>
      </p:sp>
      <p:sp>
        <p:nvSpPr>
          <p:cNvPr id="49" name="Line 62"/>
          <p:cNvSpPr>
            <a:spLocks noChangeShapeType="1"/>
          </p:cNvSpPr>
          <p:nvPr/>
        </p:nvSpPr>
        <p:spPr bwMode="auto">
          <a:xfrm>
            <a:off x="1967455" y="6221384"/>
            <a:ext cx="23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Discussion—Implications for Scaling, Evaluation Design </a:t>
            </a:r>
            <a:endParaRPr lang="en-US" sz="3200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99713"/>
          </a:xfrm>
        </p:spPr>
        <p:txBody>
          <a:bodyPr>
            <a:normAutofit/>
          </a:bodyPr>
          <a:lstStyle/>
          <a:p>
            <a:r>
              <a:rPr lang="en-US" dirty="0" smtClean="0"/>
              <a:t>Can be used as framework for professional development</a:t>
            </a:r>
          </a:p>
          <a:p>
            <a:r>
              <a:rPr lang="en-US" dirty="0" smtClean="0"/>
              <a:t>Provides testable steps in organizational and individual partnership development and implementation</a:t>
            </a:r>
          </a:p>
          <a:p>
            <a:r>
              <a:rPr lang="en-US" dirty="0" smtClean="0"/>
              <a:t>Requires collection of detailed, longitudinal implementation data about how, under what circumstances partnership activities occur </a:t>
            </a:r>
          </a:p>
          <a:p>
            <a:r>
              <a:rPr lang="en-US" dirty="0" smtClean="0"/>
              <a:t>Requires employers to collect outcome data </a:t>
            </a:r>
          </a:p>
        </p:txBody>
      </p:sp>
    </p:spTree>
    <p:extLst>
      <p:ext uri="{BB962C8B-B14F-4D97-AF65-F5344CB8AC3E}">
        <p14:creationId xmlns:p14="http://schemas.microsoft.com/office/powerpoint/2010/main" val="2009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Community College Consortium for Bioscience Credentials (c3bc) &amp; Abt Associates’ evaluation</a:t>
            </a:r>
          </a:p>
          <a:p>
            <a:r>
              <a:rPr lang="en-US" dirty="0" smtClean="0"/>
              <a:t>Focus of c3bc’s partnerships between community colleges and business/industry associations  </a:t>
            </a:r>
          </a:p>
          <a:p>
            <a:r>
              <a:rPr lang="en-US" dirty="0" smtClean="0"/>
              <a:t>Strategies used to form, implement, &amp; sustain partnerships in c3bc, using framework from social exchange theory</a:t>
            </a:r>
          </a:p>
          <a:p>
            <a:r>
              <a:rPr lang="en-US" dirty="0" smtClean="0"/>
              <a:t>Implications for outcomes studies, scaling of partnership approaches   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566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College Consortium for Bioscience Credentials (c3bc)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/>
          </a:bodyPr>
          <a:lstStyle/>
          <a:p>
            <a:r>
              <a:rPr lang="en-US" dirty="0" smtClean="0"/>
              <a:t>TAACCCT, Round 2</a:t>
            </a:r>
          </a:p>
          <a:p>
            <a:r>
              <a:rPr lang="en-US" dirty="0" smtClean="0"/>
              <a:t>Grantee: Forsyth Technical Community College and 11 partner colleges</a:t>
            </a:r>
          </a:p>
          <a:p>
            <a:r>
              <a:rPr lang="en-US" dirty="0"/>
              <a:t>Evaluator: Abt Associates</a:t>
            </a:r>
          </a:p>
          <a:p>
            <a:r>
              <a:rPr lang="en-US" dirty="0" smtClean="0"/>
              <a:t>Funded </a:t>
            </a:r>
            <a:r>
              <a:rPr lang="en-US" dirty="0"/>
              <a:t>by DOL #TC-23761-12-60-A-37</a:t>
            </a: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686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c3bc Core Activities  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/>
          </a:bodyPr>
          <a:lstStyle/>
          <a:p>
            <a:r>
              <a:rPr lang="en-US" dirty="0" smtClean="0"/>
              <a:t>Bridge gap between TAA and other displaced workers and their preparation for bioscience workplace through:</a:t>
            </a:r>
          </a:p>
          <a:p>
            <a:pPr lvl="1"/>
            <a:r>
              <a:rPr lang="en-US" dirty="0" smtClean="0"/>
              <a:t>expanded recruitment</a:t>
            </a:r>
          </a:p>
          <a:p>
            <a:pPr lvl="1"/>
            <a:r>
              <a:rPr lang="en-US" dirty="0" smtClean="0"/>
              <a:t>redesigned courses</a:t>
            </a:r>
          </a:p>
          <a:p>
            <a:pPr lvl="1"/>
            <a:r>
              <a:rPr lang="en-US" dirty="0" smtClean="0"/>
              <a:t>improved retention in bioscience programs</a:t>
            </a:r>
          </a:p>
          <a:p>
            <a:r>
              <a:rPr lang="en-US" dirty="0" smtClean="0"/>
              <a:t>Harmonize set of core skills for biosciences that facilitates creation of pathways and provision of training leading to industry-recognized credentials    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93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c3bc Core Activities  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Enhance training programs and accelerate certificate and credentialing processes in biosciences through:</a:t>
            </a:r>
          </a:p>
          <a:p>
            <a:pPr lvl="1"/>
            <a:r>
              <a:rPr lang="en-US" dirty="0" smtClean="0"/>
              <a:t>prior learning assessment</a:t>
            </a:r>
          </a:p>
          <a:p>
            <a:pPr lvl="1"/>
            <a:r>
              <a:rPr lang="en-US" dirty="0" smtClean="0"/>
              <a:t>focused support services</a:t>
            </a:r>
          </a:p>
          <a:p>
            <a:pPr lvl="1"/>
            <a:r>
              <a:rPr lang="en-US" dirty="0" smtClean="0"/>
              <a:t>technology-enhanced instruction</a:t>
            </a:r>
          </a:p>
          <a:p>
            <a:r>
              <a:rPr lang="en-US" dirty="0" smtClean="0"/>
              <a:t>Build community college capacity for education and training that meets employer needs through partnerships</a:t>
            </a:r>
          </a:p>
          <a:p>
            <a:pPr lvl="1"/>
            <a:r>
              <a:rPr lang="en-US" dirty="0" smtClean="0"/>
              <a:t>designing and delivering instruction</a:t>
            </a:r>
          </a:p>
          <a:p>
            <a:pPr lvl="1"/>
            <a:r>
              <a:rPr lang="en-US" dirty="0" smtClean="0"/>
              <a:t>placing students into employment</a:t>
            </a:r>
          </a:p>
          <a:p>
            <a:pPr lvl="1"/>
            <a:r>
              <a:rPr lang="en-US" dirty="0" smtClean="0"/>
              <a:t>providing internships and other activities that prepare students for the workplace        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434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c3bc Hub Structure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/>
          </a:bodyPr>
          <a:lstStyle/>
          <a:p>
            <a:r>
              <a:rPr lang="en-US" dirty="0" smtClean="0"/>
              <a:t>Biomanufacturing Hub: Revalidate biomanufacturing skill standards</a:t>
            </a:r>
          </a:p>
          <a:p>
            <a:pPr lvl="1"/>
            <a:r>
              <a:rPr lang="en-US" dirty="0" smtClean="0"/>
              <a:t>Montgomery County Community College (PA): Lead</a:t>
            </a:r>
          </a:p>
          <a:p>
            <a:pPr lvl="1"/>
            <a:r>
              <a:rPr lang="en-US" dirty="0" smtClean="0"/>
              <a:t>Bucks County Community College</a:t>
            </a:r>
          </a:p>
          <a:p>
            <a:pPr lvl="1"/>
            <a:r>
              <a:rPr lang="en-US" dirty="0" smtClean="0"/>
              <a:t>Los Angeles Valley College</a:t>
            </a:r>
          </a:p>
          <a:p>
            <a:r>
              <a:rPr lang="en-US" dirty="0" smtClean="0"/>
              <a:t>Medical Devices Hub: Develop new skill standards</a:t>
            </a:r>
          </a:p>
          <a:p>
            <a:pPr lvl="1"/>
            <a:r>
              <a:rPr lang="en-US" dirty="0" smtClean="0"/>
              <a:t>Ivy Tech Community College: Lead</a:t>
            </a:r>
          </a:p>
          <a:p>
            <a:pPr lvl="1"/>
            <a:r>
              <a:rPr lang="en-US" dirty="0" smtClean="0"/>
              <a:t>Salt Lake Community College</a:t>
            </a:r>
          </a:p>
          <a:p>
            <a:pPr lvl="1"/>
            <a:r>
              <a:rPr lang="en-US" dirty="0" smtClean="0"/>
              <a:t>St. Petersburg College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366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c3bc Hub Structure 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536700"/>
            <a:ext cx="7941129" cy="4601909"/>
          </a:xfrm>
        </p:spPr>
        <p:txBody>
          <a:bodyPr>
            <a:normAutofit/>
          </a:bodyPr>
          <a:lstStyle/>
          <a:p>
            <a:r>
              <a:rPr lang="en-US" dirty="0" smtClean="0"/>
              <a:t>Lab Skills Hub: Revalidate lab skills standards</a:t>
            </a:r>
          </a:p>
          <a:p>
            <a:pPr lvl="1"/>
            <a:r>
              <a:rPr lang="en-US" dirty="0" smtClean="0"/>
              <a:t>City College of San Francisco: Lead</a:t>
            </a:r>
          </a:p>
          <a:p>
            <a:pPr lvl="1"/>
            <a:r>
              <a:rPr lang="en-US" dirty="0" smtClean="0"/>
              <a:t>Madison Area Technical College</a:t>
            </a:r>
          </a:p>
          <a:p>
            <a:pPr lvl="1"/>
            <a:r>
              <a:rPr lang="en-US" dirty="0" smtClean="0"/>
              <a:t>Austin Community College</a:t>
            </a:r>
          </a:p>
          <a:p>
            <a:r>
              <a:rPr lang="en-US" dirty="0" smtClean="0"/>
              <a:t>Learning Technologies Hub: Contextualized &amp; modularized learning   </a:t>
            </a:r>
          </a:p>
          <a:p>
            <a:pPr lvl="1"/>
            <a:r>
              <a:rPr lang="en-US" dirty="0" smtClean="0"/>
              <a:t>Forsyth Technical Community College</a:t>
            </a:r>
          </a:p>
          <a:p>
            <a:pPr lvl="1"/>
            <a:r>
              <a:rPr lang="en-US" dirty="0" smtClean="0"/>
              <a:t>Alamance Community College</a:t>
            </a:r>
          </a:p>
          <a:p>
            <a:pPr lvl="1"/>
            <a:r>
              <a:rPr lang="en-US" dirty="0" smtClean="0"/>
              <a:t>Rowan-Cabarrus Community College   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9970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c3bc Project Model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10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0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Abt Associates’ Evaluation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899" y="1392238"/>
            <a:ext cx="7941129" cy="5465762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Implementation Study: Determine</a:t>
            </a:r>
            <a:r>
              <a:rPr lang="en-US" sz="2900" dirty="0"/>
              <a:t>…</a:t>
            </a:r>
          </a:p>
          <a:p>
            <a:pPr lvl="1"/>
            <a:r>
              <a:rPr lang="en-US" sz="2300" dirty="0"/>
              <a:t>Processes c3bc colleges used to develop and carry out four core activities of project </a:t>
            </a:r>
          </a:p>
          <a:p>
            <a:pPr lvl="1"/>
            <a:r>
              <a:rPr lang="en-US" sz="2300" dirty="0"/>
              <a:t>Operational strengths and weaknesses of project after c3bc colleges’ implementation of core activities</a:t>
            </a:r>
          </a:p>
          <a:p>
            <a:r>
              <a:rPr lang="en-US" sz="2900" dirty="0" smtClean="0"/>
              <a:t>Implementation Study Data Collection</a:t>
            </a:r>
          </a:p>
          <a:p>
            <a:pPr lvl="1"/>
            <a:r>
              <a:rPr lang="en-US" sz="1800" dirty="0" smtClean="0"/>
              <a:t>Two round of site visits: in-depth interviews, class observations, materials review</a:t>
            </a:r>
          </a:p>
          <a:p>
            <a:pPr lvl="1"/>
            <a:r>
              <a:rPr lang="en-US" sz="1800" dirty="0" smtClean="0"/>
              <a:t>Telephone interviews in between site visits</a:t>
            </a:r>
          </a:p>
          <a:p>
            <a:pPr lvl="1"/>
            <a:r>
              <a:rPr lang="en-US" sz="1800" dirty="0" smtClean="0"/>
              <a:t>Monthly project conference calls</a:t>
            </a:r>
          </a:p>
          <a:p>
            <a:pPr lvl="1"/>
            <a:r>
              <a:rPr lang="en-US" sz="1800" dirty="0" smtClean="0"/>
              <a:t>Quarterly progress reports on all project activities </a:t>
            </a:r>
          </a:p>
          <a:p>
            <a:r>
              <a:rPr lang="en-US" sz="2900" dirty="0" smtClean="0"/>
              <a:t>Impact (QED) Study: Forsyth Tech’s redesigned biology and chemistry studies </a:t>
            </a:r>
          </a:p>
          <a:p>
            <a:r>
              <a:rPr lang="en-US" sz="3200" dirty="0" smtClean="0"/>
              <a:t>Outcome Studies: eight colleges’ newly developed courses and credentials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290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t Powerpoint Template Geo Icon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Custom 4">
      <a:dk1>
        <a:sysClr val="windowText" lastClr="000000"/>
      </a:dk1>
      <a:lt1>
        <a:sysClr val="window" lastClr="FFFFFF"/>
      </a:lt1>
      <a:dk2>
        <a:srgbClr val="898D8D"/>
      </a:dk2>
      <a:lt2>
        <a:srgbClr val="EEECE1"/>
      </a:lt2>
      <a:accent1>
        <a:srgbClr val="DA291C"/>
      </a:accent1>
      <a:accent2>
        <a:srgbClr val="898D8D"/>
      </a:accent2>
      <a:accent3>
        <a:srgbClr val="789D4A"/>
      </a:accent3>
      <a:accent4>
        <a:srgbClr val="7566A0"/>
      </a:accent4>
      <a:accent5>
        <a:srgbClr val="48A9C5"/>
      </a:accent5>
      <a:accent6>
        <a:srgbClr val="E87722"/>
      </a:accent6>
      <a:hlink>
        <a:srgbClr val="DA291C"/>
      </a:hlink>
      <a:folHlink>
        <a:srgbClr val="898D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Abt Powerpoint Template Geo Icon</Template>
  <TotalTime>9810</TotalTime>
  <Words>1109</Words>
  <Application>Microsoft Office PowerPoint</Application>
  <PresentationFormat>On-screen Show (4:3)</PresentationFormat>
  <Paragraphs>186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Helvetica</vt:lpstr>
      <vt:lpstr>Tahoma</vt:lpstr>
      <vt:lpstr>Wingdings</vt:lpstr>
      <vt:lpstr>Abt Powerpoint Template Geo Icon</vt:lpstr>
      <vt:lpstr>3_Office Theme</vt:lpstr>
      <vt:lpstr>5_Office Theme</vt:lpstr>
      <vt:lpstr>PowerPoint Presentation</vt:lpstr>
      <vt:lpstr>Today’s Presentation</vt:lpstr>
      <vt:lpstr>Community College Consortium for Bioscience Credentials (c3bc)</vt:lpstr>
      <vt:lpstr>c3bc Core Activities  </vt:lpstr>
      <vt:lpstr>c3bc Core Activities  </vt:lpstr>
      <vt:lpstr>c3bc Hub Structure</vt:lpstr>
      <vt:lpstr>c3bc Hub Structure </vt:lpstr>
      <vt:lpstr>c3bc Project Model </vt:lpstr>
      <vt:lpstr>Abt Associates’ Evaluation</vt:lpstr>
      <vt:lpstr>c3bc Partnership Approach &amp; Activities</vt:lpstr>
      <vt:lpstr>c3bc Partnership Approach &amp; Activities</vt:lpstr>
      <vt:lpstr>c3bc Partnership Approach &amp; Activities</vt:lpstr>
      <vt:lpstr>PowerPoint Presentation</vt:lpstr>
      <vt:lpstr>Strategies for Partnership Development, Sustainability, Growth </vt:lpstr>
      <vt:lpstr>Strategies for Developing and Sustaining Partnerships</vt:lpstr>
      <vt:lpstr>Strategies for Developing and Sustaining Partnerships</vt:lpstr>
      <vt:lpstr>Strategies for Developing and Sustaining Partnerships</vt:lpstr>
      <vt:lpstr>PowerPoint Presentation</vt:lpstr>
      <vt:lpstr>Discussion—Implications for Scaling, Evaluation Design </vt:lpstr>
    </vt:vector>
  </TitlesOfParts>
  <Company>Abt Associates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Alamprese</dc:creator>
  <cp:lastModifiedBy>Fox, Heather L</cp:lastModifiedBy>
  <cp:revision>164</cp:revision>
  <cp:lastPrinted>2014-03-16T17:24:00Z</cp:lastPrinted>
  <dcterms:created xsi:type="dcterms:W3CDTF">2012-08-17T11:38:59Z</dcterms:created>
  <dcterms:modified xsi:type="dcterms:W3CDTF">2015-11-10T14:07:18Z</dcterms:modified>
</cp:coreProperties>
</file>