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DC0"/>
    <a:srgbClr val="98BABE"/>
    <a:srgbClr val="98B1BE"/>
    <a:srgbClr val="98B8BE"/>
    <a:srgbClr val="93B4BB"/>
    <a:srgbClr val="A5C1C7"/>
    <a:srgbClr val="A5C7C5"/>
    <a:srgbClr val="A5C7C4"/>
    <a:srgbClr val="A5C5C7"/>
    <a:srgbClr val="8BB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57" autoAdjust="0"/>
  </p:normalViewPr>
  <p:slideViewPr>
    <p:cSldViewPr>
      <p:cViewPr>
        <p:scale>
          <a:sx n="79" d="100"/>
          <a:sy n="79" d="100"/>
        </p:scale>
        <p:origin x="-1908"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459639D2-4A66-4A4D-883F-EEA8F610B7C5}" type="datetimeFigureOut">
              <a:rPr lang="en-US" smtClean="0"/>
              <a:pPr/>
              <a:t>10/2/2012</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2302AD1-076E-4D9E-859B-08F6A073048A}" type="slidenum">
              <a:rPr lang="en-US" smtClean="0"/>
              <a:pPr/>
              <a:t>‹#›</a:t>
            </a:fld>
            <a:endParaRPr lang="en-US"/>
          </a:p>
        </p:txBody>
      </p:sp>
    </p:spTree>
    <p:extLst>
      <p:ext uri="{BB962C8B-B14F-4D97-AF65-F5344CB8AC3E}">
        <p14:creationId xmlns:p14="http://schemas.microsoft.com/office/powerpoint/2010/main" val="124570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a:t>
            </a:r>
          </a:p>
          <a:p>
            <a:r>
              <a:rPr lang="en-US" dirty="0" smtClean="0"/>
              <a:t>The first Phase</a:t>
            </a:r>
            <a:r>
              <a:rPr lang="en-US" baseline="0" dirty="0" smtClean="0"/>
              <a:t> of PTR is </a:t>
            </a:r>
            <a:r>
              <a:rPr lang="en-US" baseline="0" dirty="0" smtClean="0"/>
              <a:t>Engagement </a:t>
            </a:r>
            <a:r>
              <a:rPr lang="en-US" baseline="0" dirty="0" smtClean="0"/>
              <a:t>&amp; </a:t>
            </a:r>
            <a:r>
              <a:rPr lang="en-US" baseline="0" dirty="0" smtClean="0"/>
              <a:t>Commitment. </a:t>
            </a:r>
            <a:r>
              <a:rPr lang="en-US" baseline="0" dirty="0" smtClean="0"/>
              <a:t>It engages P-20 education leaders and other key stakeholders in identifying the Career Cluster, Career Pathway, Programs of Study that should be the focus of the PTR project.  During the </a:t>
            </a:r>
            <a:r>
              <a:rPr lang="en-US" baseline="0" dirty="0" smtClean="0"/>
              <a:t>Engagement </a:t>
            </a:r>
            <a:r>
              <a:rPr lang="en-US" baseline="0" dirty="0" smtClean="0"/>
              <a:t>&amp; </a:t>
            </a:r>
            <a:r>
              <a:rPr lang="en-US" baseline="0" dirty="0" smtClean="0"/>
              <a:t>Commitment </a:t>
            </a:r>
            <a:r>
              <a:rPr lang="en-US" baseline="0" dirty="0" smtClean="0"/>
              <a:t>phase, a partnership should be formed. The partnership is a broad coalition of individuals who give guidance and support to the overall PTR project. </a:t>
            </a:r>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1</a:t>
            </a:fld>
            <a:endParaRPr lang="en-US"/>
          </a:p>
        </p:txBody>
      </p:sp>
    </p:spTree>
    <p:extLst>
      <p:ext uri="{BB962C8B-B14F-4D97-AF65-F5344CB8AC3E}">
        <p14:creationId xmlns:p14="http://schemas.microsoft.com/office/powerpoint/2010/main" val="328602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of the </a:t>
            </a:r>
            <a:r>
              <a:rPr lang="en-US" dirty="0" smtClean="0"/>
              <a:t>Module</a:t>
            </a:r>
            <a:r>
              <a:rPr lang="en-US" dirty="0" smtClean="0"/>
              <a:t>:</a:t>
            </a:r>
          </a:p>
          <a:p>
            <a:endParaRPr lang="en-US" dirty="0" smtClean="0"/>
          </a:p>
          <a:p>
            <a:r>
              <a:rPr lang="en-US" dirty="0" smtClean="0"/>
              <a:t>In step</a:t>
            </a:r>
            <a:r>
              <a:rPr lang="en-US" baseline="0" dirty="0" smtClean="0"/>
              <a:t> 2, information is gathered from the Partnership.</a:t>
            </a:r>
            <a:endParaRPr lang="en-US" dirty="0" smtClean="0"/>
          </a:p>
          <a:p>
            <a:endParaRPr lang="en-US" dirty="0" smtClean="0"/>
          </a:p>
          <a:p>
            <a:pPr marL="235115" indent="-235115">
              <a:buAutoNum type="alphaUcPeriod"/>
            </a:pPr>
            <a:r>
              <a:rPr lang="en-US" dirty="0" smtClean="0"/>
              <a:t>The </a:t>
            </a:r>
            <a:r>
              <a:rPr lang="en-US" baseline="0" dirty="0" smtClean="0"/>
              <a:t>Partnership must review funding sources; local and regional labor market data; and other relevant information. This collective period of study and reflection enables members of the partnership to create a shared understanding of the current status of P-20 education in the region and apply this knowledge toward the PTR process. </a:t>
            </a:r>
          </a:p>
          <a:p>
            <a:endParaRPr lang="en-US" baseline="0" dirty="0" smtClean="0"/>
          </a:p>
          <a:p>
            <a:r>
              <a:rPr lang="en-US" baseline="0" dirty="0" smtClean="0"/>
              <a:t>B. The Partnership conducts a SWOT Analysis, which stands for Strengths, Weaknesses, Opportunities, and Threats. What is a SWOT Analysis?</a:t>
            </a:r>
          </a:p>
          <a:p>
            <a:endParaRPr lang="en-US" baseline="0" dirty="0" smtClean="0"/>
          </a:p>
        </p:txBody>
      </p:sp>
      <p:sp>
        <p:nvSpPr>
          <p:cNvPr id="4" name="Slide Number Placeholder 3"/>
          <p:cNvSpPr>
            <a:spLocks noGrp="1"/>
          </p:cNvSpPr>
          <p:nvPr>
            <p:ph type="sldNum" sz="quarter" idx="10"/>
          </p:nvPr>
        </p:nvSpPr>
        <p:spPr/>
        <p:txBody>
          <a:bodyPr/>
          <a:lstStyle/>
          <a:p>
            <a:fld id="{D0BA3B18-09DD-4243-9DED-8938C7B054EB}" type="slidenum">
              <a:rPr lang="en-US" smtClean="0"/>
              <a:pPr/>
              <a:t>10</a:t>
            </a:fld>
            <a:endParaRPr lang="en-US"/>
          </a:p>
        </p:txBody>
      </p:sp>
    </p:spTree>
    <p:extLst>
      <p:ext uri="{BB962C8B-B14F-4D97-AF65-F5344CB8AC3E}">
        <p14:creationId xmlns:p14="http://schemas.microsoft.com/office/powerpoint/2010/main" val="336959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in </a:t>
            </a:r>
            <a:r>
              <a:rPr lang="en-US" dirty="0" smtClean="0"/>
              <a:t>the Module </a:t>
            </a:r>
            <a:r>
              <a:rPr lang="en-US" dirty="0" smtClean="0"/>
              <a:t>- Appendix B</a:t>
            </a:r>
          </a:p>
          <a:p>
            <a:endParaRPr lang="en-US" dirty="0" smtClean="0"/>
          </a:p>
          <a:p>
            <a:r>
              <a:rPr lang="en-US" dirty="0" smtClean="0"/>
              <a:t>SWOT</a:t>
            </a:r>
            <a:r>
              <a:rPr lang="en-US" baseline="0" dirty="0" smtClean="0"/>
              <a:t> stands for Strengths, Weaknesses, Opportunities, and Threats. </a:t>
            </a:r>
          </a:p>
          <a:p>
            <a:endParaRPr lang="en-US" baseline="0" dirty="0" smtClean="0"/>
          </a:p>
          <a:p>
            <a:r>
              <a:rPr lang="en-US" baseline="0" dirty="0" smtClean="0"/>
              <a:t>The SWOT will be used to analyze the Program of Study that your team has chosen.  </a:t>
            </a:r>
          </a:p>
          <a:p>
            <a:r>
              <a:rPr lang="en-US" baseline="0" dirty="0" smtClean="0"/>
              <a:t>It will help to locate the strongest and weakest points of your program and will serve as a basis for your initial problem statement.   </a:t>
            </a:r>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11</a:t>
            </a:fld>
            <a:endParaRPr lang="en-US"/>
          </a:p>
        </p:txBody>
      </p:sp>
    </p:spTree>
    <p:extLst>
      <p:ext uri="{BB962C8B-B14F-4D97-AF65-F5344CB8AC3E}">
        <p14:creationId xmlns:p14="http://schemas.microsoft.com/office/powerpoint/2010/main" val="109387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&amp; 7 of the </a:t>
            </a:r>
            <a:r>
              <a:rPr lang="en-US" dirty="0" smtClean="0"/>
              <a:t>Module</a:t>
            </a:r>
            <a:r>
              <a:rPr lang="en-US" dirty="0" smtClean="0"/>
              <a:t>:</a:t>
            </a:r>
          </a:p>
          <a:p>
            <a:endParaRPr lang="en-US" dirty="0" smtClean="0"/>
          </a:p>
          <a:p>
            <a:pPr marL="235115" indent="-235115">
              <a:buAutoNum type="alphaUcPeriod"/>
            </a:pPr>
            <a:r>
              <a:rPr lang="en-US" dirty="0" smtClean="0"/>
              <a:t>The</a:t>
            </a:r>
            <a:r>
              <a:rPr lang="en-US" baseline="0" dirty="0" smtClean="0"/>
              <a:t> Partnership advises on individuals who should be selected as members of the PTR team, including selecting the leader of the PTR team.</a:t>
            </a:r>
          </a:p>
          <a:p>
            <a:r>
              <a:rPr lang="en-US" baseline="0" dirty="0" smtClean="0"/>
              <a:t>    This allows the Partnership to “own” the PTR process, even when individual members cannot be physically engaged in all PTR meetings.</a:t>
            </a:r>
          </a:p>
          <a:p>
            <a:endParaRPr lang="en-US" baseline="0" dirty="0" smtClean="0"/>
          </a:p>
          <a:p>
            <a:r>
              <a:rPr lang="en-US" baseline="0" dirty="0" smtClean="0"/>
              <a:t>B. The team leader has the primary responsibility for extending meeting invitations, gathering materials for the team meetings, and for </a:t>
            </a:r>
          </a:p>
          <a:p>
            <a:r>
              <a:rPr lang="en-US" baseline="0" dirty="0" smtClean="0"/>
              <a:t>     providing direction and support throughout the entire PTR process</a:t>
            </a:r>
            <a:r>
              <a:rPr lang="en-US" baseline="0" dirty="0" smtClean="0"/>
              <a:t>.</a:t>
            </a:r>
            <a:endParaRPr lang="en-US" baseline="0" dirty="0" smtClean="0"/>
          </a:p>
          <a:p>
            <a:endParaRPr lang="en-US" baseline="0" dirty="0" smtClean="0"/>
          </a:p>
          <a:p>
            <a:r>
              <a:rPr lang="en-US" baseline="0" dirty="0" smtClean="0"/>
              <a:t>C. The PTR team must meet and review student outcomes and performance measures that already exist. (There is a tool we will use later today during the Activity, called the Outcomes Menu in Appendix E that will help the team with this process.)</a:t>
            </a:r>
          </a:p>
          <a:p>
            <a:endParaRPr lang="en-US" baseline="0" dirty="0" smtClean="0"/>
          </a:p>
          <a:p>
            <a:endParaRPr lang="en-US" baseline="0" dirty="0" smtClean="0"/>
          </a:p>
          <a:p>
            <a:r>
              <a:rPr lang="en-US" baseline="0" dirty="0" smtClean="0"/>
              <a:t>D. The team will need to work collaboratively to update their PTR Charter and develop a plan for the remainder of the PTR project.</a:t>
            </a:r>
          </a:p>
        </p:txBody>
      </p:sp>
      <p:sp>
        <p:nvSpPr>
          <p:cNvPr id="4" name="Slide Number Placeholder 3"/>
          <p:cNvSpPr>
            <a:spLocks noGrp="1"/>
          </p:cNvSpPr>
          <p:nvPr>
            <p:ph type="sldNum" sz="quarter" idx="10"/>
          </p:nvPr>
        </p:nvSpPr>
        <p:spPr/>
        <p:txBody>
          <a:bodyPr/>
          <a:lstStyle/>
          <a:p>
            <a:fld id="{D0BA3B18-09DD-4243-9DED-8938C7B054EB}" type="slidenum">
              <a:rPr lang="en-US" smtClean="0"/>
              <a:pPr/>
              <a:t>12</a:t>
            </a:fld>
            <a:endParaRPr lang="en-US"/>
          </a:p>
        </p:txBody>
      </p:sp>
    </p:spTree>
    <p:extLst>
      <p:ext uri="{BB962C8B-B14F-4D97-AF65-F5344CB8AC3E}">
        <p14:creationId xmlns:p14="http://schemas.microsoft.com/office/powerpoint/2010/main" val="399923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reflect on the PT</a:t>
            </a:r>
            <a:r>
              <a:rPr lang="en-US" baseline="0" dirty="0" smtClean="0"/>
              <a:t>R process, something that stands out for me is t he importance of laying a solid foundation for others outside the core team to commit to the established goals.” Sherry </a:t>
            </a:r>
            <a:r>
              <a:rPr lang="en-US" baseline="0" dirty="0" err="1" smtClean="0"/>
              <a:t>Hott</a:t>
            </a:r>
            <a:r>
              <a:rPr lang="en-US" baseline="0" dirty="0" smtClean="0"/>
              <a:t>, Southwestern Illinois College Partnership</a:t>
            </a:r>
            <a:endParaRPr lang="en-US" dirty="0" smtClean="0"/>
          </a:p>
          <a:p>
            <a:endParaRPr lang="en-US" dirty="0" smtClean="0"/>
          </a:p>
          <a:p>
            <a:r>
              <a:rPr lang="en-US" dirty="0" smtClean="0"/>
              <a:t>This first phase</a:t>
            </a:r>
            <a:r>
              <a:rPr lang="en-US" baseline="0" dirty="0" smtClean="0"/>
              <a:t> really does lay the foundation for the entire PTR process.  By inviting the right people to the table, a team can ensure </a:t>
            </a:r>
          </a:p>
          <a:p>
            <a:r>
              <a:rPr lang="en-US" baseline="0" dirty="0" smtClean="0"/>
              <a:t>that they have a quality leader and people with the skills that are needed to really make a difference for their students.  If you set a solid foundation,</a:t>
            </a:r>
          </a:p>
          <a:p>
            <a:r>
              <a:rPr lang="en-US" baseline="0" dirty="0" smtClean="0"/>
              <a:t>you will have the support of all of your partners including those that are not part of the core team.  Just because someone cannot make every </a:t>
            </a:r>
          </a:p>
          <a:p>
            <a:r>
              <a:rPr lang="en-US" baseline="0" dirty="0" smtClean="0"/>
              <a:t>meeting does not mean they should not be involved in the process. </a:t>
            </a:r>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13</a:t>
            </a:fld>
            <a:endParaRPr lang="en-US"/>
          </a:p>
        </p:txBody>
      </p:sp>
    </p:spTree>
    <p:extLst>
      <p:ext uri="{BB962C8B-B14F-4D97-AF65-F5344CB8AC3E}">
        <p14:creationId xmlns:p14="http://schemas.microsoft.com/office/powerpoint/2010/main" val="372134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14</a:t>
            </a:fld>
            <a:endParaRPr lang="en-US"/>
          </a:p>
        </p:txBody>
      </p:sp>
    </p:spTree>
    <p:extLst>
      <p:ext uri="{BB962C8B-B14F-4D97-AF65-F5344CB8AC3E}">
        <p14:creationId xmlns:p14="http://schemas.microsoft.com/office/powerpoint/2010/main" val="43930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a:t>
            </a:r>
            <a:r>
              <a:rPr lang="en-US" baseline="0" dirty="0" smtClean="0"/>
              <a:t> goals of </a:t>
            </a:r>
            <a:r>
              <a:rPr lang="en-US" baseline="0" dirty="0" smtClean="0"/>
              <a:t>the Engagement and Commitment phase are </a:t>
            </a:r>
            <a:r>
              <a:rPr lang="en-US" baseline="0" dirty="0" smtClean="0"/>
              <a:t>to:</a:t>
            </a:r>
          </a:p>
          <a:p>
            <a:pPr marL="235115" indent="-235115">
              <a:buAutoNum type="arabicPeriod"/>
            </a:pPr>
            <a:r>
              <a:rPr lang="en-US" baseline="0" dirty="0" smtClean="0"/>
              <a:t>Engage and gain the commitment of partners, stakeholders and individuals in implementing PTR.</a:t>
            </a:r>
          </a:p>
          <a:p>
            <a:pPr marL="235115" indent="-235115">
              <a:buAutoNum type="arabicPeriod"/>
            </a:pPr>
            <a:r>
              <a:rPr lang="en-US" baseline="0" dirty="0" smtClean="0"/>
              <a:t>Use information to specify the initial problem statement as part of the PTR Charter.</a:t>
            </a:r>
          </a:p>
          <a:p>
            <a:pPr marL="235115" indent="-235115">
              <a:buAutoNum type="arabicPeriod"/>
            </a:pPr>
            <a:r>
              <a:rPr lang="en-US" baseline="0" dirty="0" smtClean="0"/>
              <a:t>Plan to transfer lessons learned to other programs and other problem areas that can benefit from the PTR process.  </a:t>
            </a:r>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2</a:t>
            </a:fld>
            <a:endParaRPr lang="en-US"/>
          </a:p>
        </p:txBody>
      </p:sp>
    </p:spTree>
    <p:extLst>
      <p:ext uri="{BB962C8B-B14F-4D97-AF65-F5344CB8AC3E}">
        <p14:creationId xmlns:p14="http://schemas.microsoft.com/office/powerpoint/2010/main" val="91918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together</a:t>
            </a:r>
            <a:r>
              <a:rPr lang="en-US" baseline="0" dirty="0" smtClean="0"/>
              <a:t> as a team is a valuable part of this process.  The collaborative effort put forth by everyone was truly inspirational.” Team Member, John A. Logan Partnership</a:t>
            </a:r>
          </a:p>
          <a:p>
            <a:endParaRPr lang="en-US" dirty="0" smtClean="0"/>
          </a:p>
          <a:p>
            <a:r>
              <a:rPr lang="en-US" dirty="0" smtClean="0"/>
              <a:t>Pathways to Results is about the power of “we” instead</a:t>
            </a:r>
            <a:r>
              <a:rPr lang="en-US" baseline="0" dirty="0" smtClean="0"/>
              <a:t> of </a:t>
            </a:r>
            <a:r>
              <a:rPr lang="en-US" dirty="0" smtClean="0"/>
              <a:t>the power of “me.”</a:t>
            </a:r>
          </a:p>
          <a:p>
            <a:r>
              <a:rPr lang="en-US" dirty="0" smtClean="0"/>
              <a:t>The E &amp; C Phase f</a:t>
            </a:r>
            <a:r>
              <a:rPr lang="en-US" baseline="0" dirty="0" smtClean="0"/>
              <a:t>ocus is centered around engaging different groups in a collaborative process. Not only was the collaboration valuable to this partnership, but they were able to gain both input and commitment from various groups to improve student outcomes.  It is imperative that teams fully engage all stakeholders.</a:t>
            </a:r>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3</a:t>
            </a:fld>
            <a:endParaRPr lang="en-US"/>
          </a:p>
        </p:txBody>
      </p:sp>
    </p:spTree>
    <p:extLst>
      <p:ext uri="{BB962C8B-B14F-4D97-AF65-F5344CB8AC3E}">
        <p14:creationId xmlns:p14="http://schemas.microsoft.com/office/powerpoint/2010/main" val="13438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PTR process focuses</a:t>
            </a:r>
            <a:r>
              <a:rPr lang="en-US" baseline="0" dirty="0" smtClean="0"/>
              <a:t> on outcomes and equity of students. </a:t>
            </a:r>
            <a:r>
              <a:rPr lang="en-US" dirty="0" smtClean="0"/>
              <a:t>Phase One invites the Partnership and PTR team</a:t>
            </a:r>
            <a:r>
              <a:rPr lang="en-US" baseline="0" dirty="0" smtClean="0"/>
              <a:t> to engage in an open and thoughtful dialogue about the fundamental ways the identified program can be improved by closing gaps </a:t>
            </a:r>
            <a:r>
              <a:rPr lang="en-US" b="0" baseline="0" dirty="0" smtClean="0"/>
              <a:t>in academic achievement, high school graduation rates, college readiness, college completion, and other critical outcomes between different student groups. </a:t>
            </a:r>
          </a:p>
          <a:p>
            <a:endParaRPr lang="en-US" b="0" baseline="0" dirty="0" smtClean="0"/>
          </a:p>
          <a:p>
            <a:r>
              <a:rPr lang="en-US" b="0" baseline="0" dirty="0" smtClean="0"/>
              <a:t>Stakeholders are those in  represent business, industry, labor organizations, K-12 schools, postsecondary education, and other community groups that represent the needs and interest of diverse populations need to be actively engaged.  Especially important to include in this, and all phases of PTR, are individuals who work with underserved populations, including those who provide support services.</a:t>
            </a:r>
            <a:endParaRPr lang="en-US" b="0"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4</a:t>
            </a:fld>
            <a:endParaRPr lang="en-US"/>
          </a:p>
        </p:txBody>
      </p:sp>
    </p:spTree>
    <p:extLst>
      <p:ext uri="{BB962C8B-B14F-4D97-AF65-F5344CB8AC3E}">
        <p14:creationId xmlns:p14="http://schemas.microsoft.com/office/powerpoint/2010/main" val="321890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02AD1-076E-4D9E-859B-08F6A073048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a:t>
            </a:r>
            <a:r>
              <a:rPr lang="en-US" baseline="0" dirty="0" smtClean="0"/>
              <a:t> steps to </a:t>
            </a:r>
            <a:r>
              <a:rPr lang="en-US" baseline="0" dirty="0" smtClean="0"/>
              <a:t>the Engagement and Commitment phase.  </a:t>
            </a:r>
            <a:endParaRPr lang="en-US" baseline="0" dirty="0" smtClean="0"/>
          </a:p>
          <a:p>
            <a:endParaRPr lang="en-US" baseline="0" dirty="0" smtClean="0"/>
          </a:p>
          <a:p>
            <a:r>
              <a:rPr lang="en-US" baseline="0" dirty="0" smtClean="0"/>
              <a:t>The first step is to engage P-20 leaders and identify the Partnership.  The Partnership will help to identify program areas that need to be improved.  It is important to get the right people at the table to discuss areas of improvement.</a:t>
            </a:r>
          </a:p>
          <a:p>
            <a:endParaRPr lang="en-US" baseline="0" dirty="0" smtClean="0"/>
          </a:p>
          <a:p>
            <a:r>
              <a:rPr lang="en-US" baseline="0" dirty="0" smtClean="0"/>
              <a:t>In step two, the team will gather input from the Partnership.  It will also review Perkins, WIA, and other funding sources; local and regional labor market data; and other relevant information.   Finally, the team conducts a SWOT Analysis of the program in its current state. </a:t>
            </a:r>
          </a:p>
          <a:p>
            <a:endParaRPr lang="en-US" baseline="0" dirty="0" smtClean="0"/>
          </a:p>
          <a:p>
            <a:r>
              <a:rPr lang="en-US" baseline="0" dirty="0" smtClean="0"/>
              <a:t>The third step identifies and convenes the PTR Team.  The Partnership group advises on individuals who should be selected as members of the PTR team. </a:t>
            </a:r>
          </a:p>
        </p:txBody>
      </p:sp>
      <p:sp>
        <p:nvSpPr>
          <p:cNvPr id="4" name="Slide Number Placeholder 3"/>
          <p:cNvSpPr>
            <a:spLocks noGrp="1"/>
          </p:cNvSpPr>
          <p:nvPr>
            <p:ph type="sldNum" sz="quarter" idx="10"/>
          </p:nvPr>
        </p:nvSpPr>
        <p:spPr/>
        <p:txBody>
          <a:bodyPr/>
          <a:lstStyle/>
          <a:p>
            <a:fld id="{D0BA3B18-09DD-4243-9DED-8938C7B054EB}" type="slidenum">
              <a:rPr lang="en-US" smtClean="0"/>
              <a:pPr/>
              <a:t>6</a:t>
            </a:fld>
            <a:endParaRPr lang="en-US"/>
          </a:p>
        </p:txBody>
      </p:sp>
    </p:spTree>
    <p:extLst>
      <p:ext uri="{BB962C8B-B14F-4D97-AF65-F5344CB8AC3E}">
        <p14:creationId xmlns:p14="http://schemas.microsoft.com/office/powerpoint/2010/main" val="27621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think of resources around partnerships, but</a:t>
            </a:r>
            <a:r>
              <a:rPr lang="en-US" baseline="0" dirty="0" smtClean="0"/>
              <a:t> it is really more about ideas.  The ideas that different folks bring to the table is really important.” Roger Sanders, </a:t>
            </a:r>
            <a:r>
              <a:rPr lang="en-US" baseline="0" dirty="0" err="1" smtClean="0"/>
              <a:t>Waubonsee</a:t>
            </a:r>
            <a:r>
              <a:rPr lang="en-US" baseline="0" dirty="0" smtClean="0"/>
              <a:t> Community College Partnership</a:t>
            </a:r>
            <a:endParaRPr lang="en-US" dirty="0" smtClean="0"/>
          </a:p>
          <a:p>
            <a:endParaRPr lang="en-US" dirty="0" smtClean="0"/>
          </a:p>
          <a:p>
            <a:r>
              <a:rPr lang="en-US" dirty="0" smtClean="0"/>
              <a:t>Many previous partnerships</a:t>
            </a:r>
            <a:r>
              <a:rPr lang="en-US" baseline="0" dirty="0" smtClean="0"/>
              <a:t> found that engaging a diverse group of stakeholders was very beneficial to the PTR process.  By inviting a wide variety of groups to the table, we can receive better feedback to align Programs of Study and improve student outcomes across the P-20 spectrum.  With a collaborative effort, system change is possible.  </a:t>
            </a:r>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7</a:t>
            </a:fld>
            <a:endParaRPr lang="en-US"/>
          </a:p>
        </p:txBody>
      </p:sp>
    </p:spTree>
    <p:extLst>
      <p:ext uri="{BB962C8B-B14F-4D97-AF65-F5344CB8AC3E}">
        <p14:creationId xmlns:p14="http://schemas.microsoft.com/office/powerpoint/2010/main" val="285797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5 of </a:t>
            </a:r>
            <a:r>
              <a:rPr lang="en-US" dirty="0" smtClean="0"/>
              <a:t>the </a:t>
            </a:r>
            <a:r>
              <a:rPr lang="en-US" baseline="0" dirty="0" smtClean="0"/>
              <a:t>Module</a:t>
            </a:r>
            <a:r>
              <a:rPr lang="en-US" baseline="0" dirty="0" smtClean="0"/>
              <a:t>:</a:t>
            </a:r>
            <a:endParaRPr lang="en-US" dirty="0" smtClean="0"/>
          </a:p>
          <a:p>
            <a:pPr marL="235115" indent="-235115">
              <a:buAutoNum type="alphaUcPeriod"/>
            </a:pPr>
            <a:endParaRPr lang="en-US" dirty="0" smtClean="0"/>
          </a:p>
          <a:p>
            <a:r>
              <a:rPr lang="en-US" dirty="0" smtClean="0"/>
              <a:t>Step 1 – Engage P-20 leaders</a:t>
            </a:r>
            <a:r>
              <a:rPr lang="en-US" baseline="0" dirty="0" smtClean="0"/>
              <a:t> and identify the Partnership</a:t>
            </a:r>
            <a:endParaRPr lang="en-US" dirty="0" smtClean="0"/>
          </a:p>
          <a:p>
            <a:endParaRPr lang="en-US" dirty="0" smtClean="0"/>
          </a:p>
          <a:p>
            <a:pPr marL="235115" indent="-235115">
              <a:buAutoNum type="alphaUcPeriod"/>
            </a:pPr>
            <a:r>
              <a:rPr lang="en-US" dirty="0" smtClean="0"/>
              <a:t>First, background</a:t>
            </a:r>
            <a:r>
              <a:rPr lang="en-US" baseline="0" dirty="0" smtClean="0"/>
              <a:t> information must be obtained. </a:t>
            </a:r>
            <a:r>
              <a:rPr lang="en-US" dirty="0" smtClean="0"/>
              <a:t>Background information includes</a:t>
            </a:r>
            <a:r>
              <a:rPr lang="en-US" baseline="0" dirty="0" smtClean="0"/>
              <a:t> labor market information, grant applications, information on Career Clusters, Career Pathways, Programs of Study and Bridge programs, historical information on career and technical education, tech prep, and other educational reforms, pipeline performance measures and student outcomes, and related information.</a:t>
            </a:r>
          </a:p>
          <a:p>
            <a:pPr marL="235115" indent="-235115">
              <a:buAutoNum type="alphaUcPeriod"/>
            </a:pPr>
            <a:endParaRPr lang="en-US" baseline="0" dirty="0" smtClean="0"/>
          </a:p>
          <a:p>
            <a:pPr marL="235115" indent="-235115">
              <a:buAutoNum type="alphaUcPeriod"/>
            </a:pPr>
            <a:r>
              <a:rPr lang="en-US" baseline="0" dirty="0" smtClean="0"/>
              <a:t>Next, gather the results of the Programs of Study Expectations Tool. The Programs of Study Expectations Tool was developed by the ICCB.  The purpose of this tool is to evaluate Programs of Study and determine promising practices and areas for improvement. Results of the Expectations Tool may reveal programs that have low enrollments, poor retention, or other problems and areas that would benefit from the PTR process.  </a:t>
            </a:r>
          </a:p>
          <a:p>
            <a:pPr marL="235115" indent="-235115">
              <a:buAutoNum type="alphaUcPeriod"/>
            </a:pPr>
            <a:endParaRPr lang="en-US" baseline="0" dirty="0" smtClean="0"/>
          </a:p>
          <a:p>
            <a:pPr marL="235115" indent="-235115">
              <a:buAutoNum type="alphaUcPeriod"/>
            </a:pPr>
            <a:r>
              <a:rPr lang="en-US" baseline="0" dirty="0" smtClean="0"/>
              <a:t>Plan for and hold your first meeting to review the Programs of Study Expectations tool and select a Partnership.</a:t>
            </a:r>
          </a:p>
        </p:txBody>
      </p:sp>
      <p:sp>
        <p:nvSpPr>
          <p:cNvPr id="4" name="Slide Number Placeholder 3"/>
          <p:cNvSpPr>
            <a:spLocks noGrp="1"/>
          </p:cNvSpPr>
          <p:nvPr>
            <p:ph type="sldNum" sz="quarter" idx="10"/>
          </p:nvPr>
        </p:nvSpPr>
        <p:spPr/>
        <p:txBody>
          <a:bodyPr/>
          <a:lstStyle/>
          <a:p>
            <a:fld id="{D0BA3B18-09DD-4243-9DED-8938C7B054EB}" type="slidenum">
              <a:rPr lang="en-US" smtClean="0"/>
              <a:pPr/>
              <a:t>8</a:t>
            </a:fld>
            <a:endParaRPr lang="en-US"/>
          </a:p>
        </p:txBody>
      </p:sp>
    </p:spTree>
    <p:extLst>
      <p:ext uri="{BB962C8B-B14F-4D97-AF65-F5344CB8AC3E}">
        <p14:creationId xmlns:p14="http://schemas.microsoft.com/office/powerpoint/2010/main" val="348203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need to explain the difference between a cluster, a pathway and career/program options.  </a:t>
            </a:r>
          </a:p>
          <a:p>
            <a:endParaRPr lang="en-US" baseline="0" dirty="0" smtClean="0"/>
          </a:p>
          <a:p>
            <a:r>
              <a:rPr lang="en-US" baseline="0" dirty="0" smtClean="0"/>
              <a:t>Career Cluster is the broadest level.  It can include health science, manufacturing, information technology, and other broad fields. </a:t>
            </a:r>
          </a:p>
          <a:p>
            <a:r>
              <a:rPr lang="en-US" baseline="0" dirty="0" smtClean="0"/>
              <a:t>- At this level, students gain cluster level knowledge and skills in secondary, postsecondary, or adult bridge programs.</a:t>
            </a:r>
          </a:p>
          <a:p>
            <a:endParaRPr lang="en-US" baseline="0" dirty="0" smtClean="0"/>
          </a:p>
          <a:p>
            <a:r>
              <a:rPr lang="en-US" baseline="0" dirty="0" smtClean="0"/>
              <a:t>Career Pathways becomes more specific.  This can include a narrow field such as health informatics or diagnostic services, as shown above. </a:t>
            </a:r>
          </a:p>
          <a:p>
            <a:pPr marL="176336" indent="-176336">
              <a:buFontTx/>
              <a:buChar char="-"/>
            </a:pPr>
            <a:r>
              <a:rPr lang="en-US" baseline="0" dirty="0" smtClean="0"/>
              <a:t>At this level, students gain pathway level knowledge, skills and stackable credentials. </a:t>
            </a:r>
          </a:p>
          <a:p>
            <a:pPr marL="176336" indent="-176336">
              <a:buFontTx/>
              <a:buChar char="-"/>
            </a:pPr>
            <a:endParaRPr lang="en-US" baseline="0" dirty="0" smtClean="0"/>
          </a:p>
          <a:p>
            <a:r>
              <a:rPr lang="en-US" baseline="0" dirty="0" smtClean="0"/>
              <a:t>Career and Program Options are very specific.  They include individual specific job titles, such as nurse or pharmacy technician. </a:t>
            </a:r>
          </a:p>
          <a:p>
            <a:r>
              <a:rPr lang="en-US" baseline="0" dirty="0" smtClean="0"/>
              <a:t>- At this level, students follow a sequence of courses to certificates and degrees in a career field. </a:t>
            </a:r>
            <a:endParaRPr lang="en-US" dirty="0"/>
          </a:p>
        </p:txBody>
      </p:sp>
      <p:sp>
        <p:nvSpPr>
          <p:cNvPr id="4" name="Slide Number Placeholder 3"/>
          <p:cNvSpPr>
            <a:spLocks noGrp="1"/>
          </p:cNvSpPr>
          <p:nvPr>
            <p:ph type="sldNum" sz="quarter" idx="10"/>
          </p:nvPr>
        </p:nvSpPr>
        <p:spPr/>
        <p:txBody>
          <a:bodyPr/>
          <a:lstStyle/>
          <a:p>
            <a:fld id="{D0BA3B18-09DD-4243-9DED-8938C7B054EB}" type="slidenum">
              <a:rPr lang="en-US" smtClean="0"/>
              <a:pPr/>
              <a:t>9</a:t>
            </a:fld>
            <a:endParaRPr lang="en-US"/>
          </a:p>
        </p:txBody>
      </p:sp>
    </p:spTree>
    <p:extLst>
      <p:ext uri="{BB962C8B-B14F-4D97-AF65-F5344CB8AC3E}">
        <p14:creationId xmlns:p14="http://schemas.microsoft.com/office/powerpoint/2010/main" val="393136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58DE4-4D56-4A33-B3D2-186CEA07F9D6}"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269596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58DE4-4D56-4A33-B3D2-186CEA07F9D6}"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327616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58DE4-4D56-4A33-B3D2-186CEA07F9D6}"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177746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4137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1295400"/>
            <a:ext cx="7848600" cy="4876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17749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119979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399"/>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447800"/>
            <a:ext cx="7772400" cy="4495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A6664-65C4-400B-BADE-DB4791E73FC4}"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1093143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A6664-65C4-400B-BADE-DB4791E73FC4}"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320607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A6664-65C4-400B-BADE-DB4791E73FC4}" type="datetimeFigureOut">
              <a:rPr lang="en-US" smtClean="0"/>
              <a:pPr/>
              <a:t>10/2/2012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424721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A6664-65C4-400B-BADE-DB4791E73FC4}" type="datetimeFigureOut">
              <a:rPr lang="en-US" smtClean="0"/>
              <a:pPr/>
              <a:t>10/2/2012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366800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A6664-65C4-400B-BADE-DB4791E73FC4}" type="datetimeFigureOut">
              <a:rPr lang="en-US" smtClean="0"/>
              <a:pPr/>
              <a:t>10/2/2012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2455392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278119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58DE4-4D56-4A33-B3D2-186CEA07F9D6}"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64707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222566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2040966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2387E-4DF5-456C-80D6-CFAC739BD147}" type="slidenum">
              <a:rPr lang="en-US" smtClean="0"/>
              <a:pPr/>
              <a:t>‹#›</a:t>
            </a:fld>
            <a:endParaRPr lang="en-US"/>
          </a:p>
        </p:txBody>
      </p:sp>
    </p:spTree>
    <p:extLst>
      <p:ext uri="{BB962C8B-B14F-4D97-AF65-F5344CB8AC3E}">
        <p14:creationId xmlns:p14="http://schemas.microsoft.com/office/powerpoint/2010/main" val="102452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58DE4-4D56-4A33-B3D2-186CEA07F9D6}"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2952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58DE4-4D56-4A33-B3D2-186CEA07F9D6}"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279349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58DE4-4D56-4A33-B3D2-186CEA07F9D6}" type="datetimeFigureOut">
              <a:rPr lang="en-US" smtClean="0"/>
              <a:pPr/>
              <a:t>10/2/2012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138347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58DE4-4D56-4A33-B3D2-186CEA07F9D6}" type="datetimeFigureOut">
              <a:rPr lang="en-US" smtClean="0"/>
              <a:pPr/>
              <a:t>10/2/2012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4728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58DE4-4D56-4A33-B3D2-186CEA07F9D6}" type="datetimeFigureOut">
              <a:rPr lang="en-US" smtClean="0"/>
              <a:pPr/>
              <a:t>10/2/2012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70064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58DE4-4D56-4A33-B3D2-186CEA07F9D6}"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30727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58DE4-4D56-4A33-B3D2-186CEA07F9D6}"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DDB69-810E-4649-8308-DDCCDE4CE819}" type="slidenum">
              <a:rPr lang="en-US" smtClean="0"/>
              <a:pPr/>
              <a:t>‹#›</a:t>
            </a:fld>
            <a:endParaRPr lang="en-US"/>
          </a:p>
        </p:txBody>
      </p:sp>
    </p:spTree>
    <p:extLst>
      <p:ext uri="{BB962C8B-B14F-4D97-AF65-F5344CB8AC3E}">
        <p14:creationId xmlns:p14="http://schemas.microsoft.com/office/powerpoint/2010/main" val="423243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58DE4-4D56-4A33-B3D2-186CEA07F9D6}" type="datetimeFigureOut">
              <a:rPr lang="en-US" smtClean="0"/>
              <a:pPr/>
              <a:t>10/2/2012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DDB69-810E-4649-8308-DDCCDE4CE819}" type="slidenum">
              <a:rPr lang="en-US" smtClean="0"/>
              <a:pPr/>
              <a:t>‹#›</a:t>
            </a:fld>
            <a:endParaRPr lang="en-US"/>
          </a:p>
        </p:txBody>
      </p:sp>
    </p:spTree>
    <p:extLst>
      <p:ext uri="{BB962C8B-B14F-4D97-AF65-F5344CB8AC3E}">
        <p14:creationId xmlns:p14="http://schemas.microsoft.com/office/powerpoint/2010/main" val="1554340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A6664-65C4-400B-BADE-DB4791E73FC4}" type="datetimeFigureOut">
              <a:rPr lang="en-US" smtClean="0"/>
              <a:pPr/>
              <a:t>10/2/2012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2387E-4DF5-456C-80D6-CFAC739BD147}" type="slidenum">
              <a:rPr lang="en-US" smtClean="0"/>
              <a:pPr/>
              <a:t>‹#›</a:t>
            </a:fld>
            <a:endParaRPr lang="en-US"/>
          </a:p>
        </p:txBody>
      </p:sp>
      <p:sp>
        <p:nvSpPr>
          <p:cNvPr id="7" name="Rectangle 6"/>
          <p:cNvSpPr/>
          <p:nvPr/>
        </p:nvSpPr>
        <p:spPr>
          <a:xfrm>
            <a:off x="0" y="0"/>
            <a:ext cx="9144000" cy="1143000"/>
          </a:xfrm>
          <a:prstGeom prst="rect">
            <a:avLst/>
          </a:prstGeom>
          <a:solidFill>
            <a:srgbClr val="9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605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ideo" Target="http://vimeo.com/moogaloop.swf?clip_id=29165891&amp;server=vimeo.com&amp;show_title=0&amp;show_byline=0&amp;show_portrait=0&amp;color=&amp;fullscreen=1&amp;autoplay=0&amp;loop=0"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hyperlink" Target="http://occrl.illinois.edu/projects/pathways/phases/1"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icsps.ilstu.edu/POS/docs/IL-POS-Expectation-%09Tool-web.pdf" TargetMode="External"/><Relationship Id="rId2" Type="http://schemas.openxmlformats.org/officeDocument/2006/relationships/hyperlink" Target="http://www.ilprogramsofstudy.or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mailto:occrl@illinois.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vimeo.com/moogaloop.swf?clip_id=29164921&amp;server=vimeo.com&amp;show_title=0&amp;show_byline=0&amp;show_portrait=0&amp;color=00adef&amp;fullscreen=1&amp;autoplay=0&amp;loop=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iccbdbsrv.iccb.org/programsofstudy/docs/IllinoisProgramsofStudyExpectationsTool.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05000"/>
            <a:ext cx="8534400" cy="838199"/>
          </a:xfrm>
        </p:spPr>
        <p:txBody>
          <a:bodyPr>
            <a:normAutofit/>
          </a:bodyPr>
          <a:lstStyle/>
          <a:p>
            <a:r>
              <a:rPr lang="en-US" sz="3600" dirty="0" smtClean="0"/>
              <a:t>Engagement and Commitment Phase</a:t>
            </a:r>
            <a:endParaRPr lang="en-US" sz="3600" dirty="0"/>
          </a:p>
        </p:txBody>
      </p:sp>
    </p:spTree>
    <p:extLst>
      <p:ext uri="{BB962C8B-B14F-4D97-AF65-F5344CB8AC3E}">
        <p14:creationId xmlns:p14="http://schemas.microsoft.com/office/powerpoint/2010/main" val="488889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2</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pPr marL="0" indent="0">
              <a:buNone/>
            </a:pPr>
            <a:r>
              <a:rPr lang="en-US" dirty="0" smtClean="0"/>
              <a:t>Gather input from the Partnership</a:t>
            </a:r>
          </a:p>
          <a:p>
            <a:pPr marL="0" indent="0">
              <a:buNone/>
            </a:pPr>
            <a:endParaRPr lang="en-US" dirty="0"/>
          </a:p>
          <a:p>
            <a:r>
              <a:rPr lang="en-US" dirty="0" smtClean="0"/>
              <a:t>SWOT Analysis</a:t>
            </a:r>
          </a:p>
          <a:p>
            <a:endParaRPr lang="en-US" dirty="0"/>
          </a:p>
          <a:p>
            <a:r>
              <a:rPr lang="en-US" dirty="0" smtClean="0"/>
              <a:t>Create first part of PTR charter</a:t>
            </a:r>
            <a:endParaRPr lang="en-US" dirty="0"/>
          </a:p>
        </p:txBody>
      </p:sp>
    </p:spTree>
    <p:extLst>
      <p:ext uri="{BB962C8B-B14F-4D97-AF65-F5344CB8AC3E}">
        <p14:creationId xmlns:p14="http://schemas.microsoft.com/office/powerpoint/2010/main" val="71419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SWOT Analysis</a:t>
            </a:r>
            <a:endParaRPr lang="en-US" dirty="0"/>
          </a:p>
        </p:txBody>
      </p:sp>
      <p:sp>
        <p:nvSpPr>
          <p:cNvPr id="3" name="Subtitle 2"/>
          <p:cNvSpPr>
            <a:spLocks noGrp="1"/>
          </p:cNvSpPr>
          <p:nvPr>
            <p:ph type="subTitle" idx="1"/>
          </p:nvPr>
        </p:nvSpPr>
        <p:spPr/>
        <p:txBody>
          <a:bodyPr/>
          <a:lstStyle/>
          <a:p>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47766070"/>
              </p:ext>
            </p:extLst>
          </p:nvPr>
        </p:nvGraphicFramePr>
        <p:xfrm>
          <a:off x="28074" y="1219200"/>
          <a:ext cx="9115926" cy="5638799"/>
        </p:xfrm>
        <a:graphic>
          <a:graphicData uri="http://schemas.openxmlformats.org/drawingml/2006/table">
            <a:tbl>
              <a:tblPr firstRow="1" bandRow="1">
                <a:tableStyleId>{5C22544A-7EE6-4342-B048-85BDC9FD1C3A}</a:tableStyleId>
              </a:tblPr>
              <a:tblGrid>
                <a:gridCol w="4557963"/>
                <a:gridCol w="4557963"/>
              </a:tblGrid>
              <a:tr h="406218">
                <a:tc>
                  <a:txBody>
                    <a:bodyPr/>
                    <a:lstStyle/>
                    <a:p>
                      <a:pPr algn="ctr"/>
                      <a:r>
                        <a:rPr lang="en-US" dirty="0" smtClean="0">
                          <a:solidFill>
                            <a:schemeClr val="bg1"/>
                          </a:solidFill>
                        </a:rPr>
                        <a:t>Strengths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t>Weaknesses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22227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7545">
                <a:tc>
                  <a:txBody>
                    <a:bodyPr/>
                    <a:lstStyle/>
                    <a:p>
                      <a:pPr algn="ctr"/>
                      <a:r>
                        <a:rPr lang="en-US" dirty="0" smtClean="0">
                          <a:solidFill>
                            <a:schemeClr val="bg1"/>
                          </a:solidFill>
                        </a:rPr>
                        <a:t>Opportunities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rPr>
                        <a:t>Threats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25723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288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3</a:t>
            </a:r>
            <a:endParaRPr lang="en-US" dirty="0"/>
          </a:p>
        </p:txBody>
      </p:sp>
      <p:sp>
        <p:nvSpPr>
          <p:cNvPr id="3" name="Content Placeholder 2"/>
          <p:cNvSpPr>
            <a:spLocks noGrp="1"/>
          </p:cNvSpPr>
          <p:nvPr>
            <p:ph type="subTitle" idx="1"/>
          </p:nvPr>
        </p:nvSpPr>
        <p:spPr>
          <a:xfrm>
            <a:off x="762000" y="1676400"/>
            <a:ext cx="7848600" cy="4876800"/>
          </a:xfrm>
        </p:spPr>
        <p:txBody>
          <a:bodyPr/>
          <a:lstStyle/>
          <a:p>
            <a:pPr>
              <a:spcBef>
                <a:spcPts val="2400"/>
              </a:spcBef>
            </a:pPr>
            <a:r>
              <a:rPr lang="en-US" dirty="0" smtClean="0"/>
              <a:t>Select the PTR team </a:t>
            </a:r>
            <a:r>
              <a:rPr lang="en-US" dirty="0"/>
              <a:t>leader and members</a:t>
            </a:r>
          </a:p>
          <a:p>
            <a:pPr>
              <a:spcBef>
                <a:spcPts val="2400"/>
              </a:spcBef>
            </a:pPr>
            <a:r>
              <a:rPr lang="en-US" dirty="0"/>
              <a:t>C</a:t>
            </a:r>
            <a:r>
              <a:rPr lang="en-US" dirty="0" smtClean="0"/>
              <a:t>onvene the PTR team and identify initial problem</a:t>
            </a:r>
          </a:p>
          <a:p>
            <a:pPr>
              <a:spcBef>
                <a:spcPts val="2400"/>
              </a:spcBef>
            </a:pPr>
            <a:r>
              <a:rPr lang="en-US" dirty="0" smtClean="0"/>
              <a:t>Order from the Outcomes Menu</a:t>
            </a:r>
          </a:p>
          <a:p>
            <a:pPr>
              <a:spcBef>
                <a:spcPts val="2400"/>
              </a:spcBef>
            </a:pPr>
            <a:r>
              <a:rPr lang="en-US" dirty="0" smtClean="0"/>
              <a:t>Draft the initial section of the Charter</a:t>
            </a:r>
            <a:endParaRPr lang="en-US" dirty="0"/>
          </a:p>
        </p:txBody>
      </p:sp>
    </p:spTree>
    <p:extLst>
      <p:ext uri="{BB962C8B-B14F-4D97-AF65-F5344CB8AC3E}">
        <p14:creationId xmlns:p14="http://schemas.microsoft.com/office/powerpoint/2010/main" val="280375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CBD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46884"/>
            <a:ext cx="8502316" cy="2287621"/>
          </a:xfrm>
          <a:noFill/>
        </p:spPr>
        <p:txBody>
          <a:bodyPr anchor="ctr">
            <a:normAutofit lnSpcReduction="10000"/>
          </a:bodyPr>
          <a:lstStyle/>
          <a:p>
            <a:pPr marL="0" indent="0">
              <a:buNone/>
            </a:pPr>
            <a:endParaRPr lang="en-US" sz="2500" dirty="0" smtClean="0"/>
          </a:p>
          <a:p>
            <a:pPr marL="0" indent="0">
              <a:buNone/>
            </a:pPr>
            <a:r>
              <a:rPr lang="en-US" sz="2200" dirty="0" smtClean="0"/>
              <a:t>“As I reflect on the PTR process, something that stands out for me is the importance of laying a solid foundation for others outside the core team to commit to the established goals.”</a:t>
            </a:r>
          </a:p>
          <a:p>
            <a:pPr marL="0" indent="0">
              <a:buNone/>
            </a:pPr>
            <a:endParaRPr lang="en-US" sz="2500" dirty="0"/>
          </a:p>
          <a:p>
            <a:pPr marL="0" indent="0" algn="r">
              <a:buNone/>
            </a:pPr>
            <a:r>
              <a:rPr lang="en-US" sz="1600" dirty="0" smtClean="0"/>
              <a:t>		    </a:t>
            </a:r>
            <a:r>
              <a:rPr lang="en-US" sz="1600" dirty="0"/>
              <a:t> </a:t>
            </a:r>
            <a:r>
              <a:rPr lang="en-US" sz="1600" dirty="0" smtClean="0"/>
              <a:t>     - Sherry </a:t>
            </a:r>
            <a:r>
              <a:rPr lang="en-US" sz="1600" dirty="0" err="1" smtClean="0"/>
              <a:t>Hott</a:t>
            </a:r>
            <a:r>
              <a:rPr lang="en-US" sz="1600" dirty="0" smtClean="0"/>
              <a:t>, Southwestern Illinois College Partnership</a:t>
            </a:r>
            <a:endParaRPr lang="en-US" sz="1600" dirty="0"/>
          </a:p>
        </p:txBody>
      </p:sp>
      <p:pic>
        <p:nvPicPr>
          <p:cNvPr id="4098" name="Picture 2" descr="Z:\PTR\PTR Photos\for web site\SWIC 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33400"/>
            <a:ext cx="7086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1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Content Placeholder 2"/>
          <p:cNvSpPr>
            <a:spLocks noGrp="1"/>
          </p:cNvSpPr>
          <p:nvPr>
            <p:ph type="subTitle" idx="1"/>
          </p:nvPr>
        </p:nvSpPr>
        <p:spPr/>
        <p:txBody>
          <a:bodyPr>
            <a:normAutofit/>
          </a:bodyPr>
          <a:lstStyle/>
          <a:p>
            <a:pPr marL="0" indent="0" algn="ctr">
              <a:buNone/>
            </a:pPr>
            <a:endParaRPr lang="en-US" dirty="0"/>
          </a:p>
          <a:p>
            <a:pPr marL="0" indent="0" algn="ctr">
              <a:buNone/>
            </a:pPr>
            <a:endParaRPr lang="en-US" dirty="0"/>
          </a:p>
        </p:txBody>
      </p:sp>
      <p:sp>
        <p:nvSpPr>
          <p:cNvPr id="5" name="TextBox 4"/>
          <p:cNvSpPr txBox="1"/>
          <p:nvPr/>
        </p:nvSpPr>
        <p:spPr>
          <a:xfrm>
            <a:off x="1219200" y="152400"/>
            <a:ext cx="7086600" cy="707886"/>
          </a:xfrm>
          <a:prstGeom prst="rect">
            <a:avLst/>
          </a:prstGeom>
          <a:noFill/>
        </p:spPr>
        <p:txBody>
          <a:bodyPr wrap="square" rtlCol="0">
            <a:spAutoFit/>
          </a:bodyPr>
          <a:lstStyle/>
          <a:p>
            <a:pPr algn="ctr"/>
            <a:r>
              <a:rPr lang="en-US" sz="4000" dirty="0" smtClean="0">
                <a:latin typeface="+mj-lt"/>
              </a:rPr>
              <a:t>Relationships Are Key</a:t>
            </a:r>
          </a:p>
        </p:txBody>
      </p:sp>
      <p:pic>
        <p:nvPicPr>
          <p:cNvPr id="7" name="moogaloop.swf?clip_id=29165891&amp;server=vimeo.com&amp;show_title=0&amp;show_byline=0&amp;show_portrait=0&amp;color=&amp;fullscreen=1&amp;autoplay=0&amp;loop=0"/>
          <p:cNvPicPr>
            <a:picLocks noRot="1" noChangeAspect="1"/>
          </p:cNvPicPr>
          <p:nvPr>
            <a:videoFile r:link="rId1"/>
          </p:nvPr>
        </p:nvPicPr>
        <p:blipFill>
          <a:blip r:embed="rId4" cstate="print"/>
          <a:stretch>
            <a:fillRect/>
          </a:stretch>
        </p:blipFill>
        <p:spPr>
          <a:xfrm>
            <a:off x="1066800" y="1632284"/>
            <a:ext cx="7010400" cy="4572000"/>
          </a:xfrm>
          <a:prstGeom prst="rect">
            <a:avLst/>
          </a:prstGeom>
        </p:spPr>
      </p:pic>
    </p:spTree>
    <p:extLst>
      <p:ext uri="{BB962C8B-B14F-4D97-AF65-F5344CB8AC3E}">
        <p14:creationId xmlns:p14="http://schemas.microsoft.com/office/powerpoint/2010/main" val="26717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3000" cy="841375"/>
          </a:xfrm>
        </p:spPr>
        <p:txBody>
          <a:bodyPr>
            <a:normAutofit fontScale="90000"/>
          </a:bodyPr>
          <a:lstStyle/>
          <a:p>
            <a:r>
              <a:rPr lang="en-US" dirty="0" smtClean="0"/>
              <a:t>Engagement &amp; Commitment Webpage</a:t>
            </a:r>
            <a:endParaRPr lang="en-US" dirty="0"/>
          </a:p>
        </p:txBody>
      </p:sp>
      <p:sp>
        <p:nvSpPr>
          <p:cNvPr id="3" name="Content Placeholder 2"/>
          <p:cNvSpPr>
            <a:spLocks noGrp="1"/>
          </p:cNvSpPr>
          <p:nvPr>
            <p:ph type="subTitle" idx="1"/>
          </p:nvPr>
        </p:nvSpPr>
        <p:spPr/>
        <p:txBody>
          <a:bodyPr>
            <a:normAutofit/>
          </a:bodyPr>
          <a:lstStyle/>
          <a:p>
            <a:pPr marL="0" indent="0" algn="ctr">
              <a:buNone/>
            </a:pPr>
            <a:endParaRPr lang="en-US" sz="2400" dirty="0" smtClean="0"/>
          </a:p>
          <a:p>
            <a:pPr marL="0" indent="0">
              <a:buNone/>
            </a:pPr>
            <a:r>
              <a:rPr lang="en-US" sz="2400" dirty="0" smtClean="0"/>
              <a:t>This link will take you to the PTR Webpage that provides tools and support materials needed to complete </a:t>
            </a:r>
            <a:r>
              <a:rPr lang="en-US" sz="2400" dirty="0" smtClean="0"/>
              <a:t>this phase.</a:t>
            </a:r>
            <a:endParaRPr lang="en-US" sz="2400" dirty="0" smtClean="0"/>
          </a:p>
          <a:p>
            <a:pPr marL="0" indent="0" algn="ctr">
              <a:buNone/>
            </a:pPr>
            <a:endParaRPr lang="en-US" sz="2400" dirty="0"/>
          </a:p>
          <a:p>
            <a:pPr algn="ctr"/>
            <a:r>
              <a:rPr lang="en-US" sz="2400" dirty="0">
                <a:hlinkClick r:id="rId2"/>
              </a:rPr>
              <a:t>http://</a:t>
            </a:r>
            <a:r>
              <a:rPr lang="en-US" sz="2400" dirty="0" smtClean="0">
                <a:hlinkClick r:id="rId2"/>
              </a:rPr>
              <a:t>occrl.illinois.edu/projects/pathways/phases/1</a:t>
            </a:r>
            <a:r>
              <a:rPr lang="en-US" sz="2400" dirty="0" smtClean="0"/>
              <a:t> </a:t>
            </a:r>
            <a:endParaRPr lang="en-US" sz="2400" dirty="0"/>
          </a:p>
        </p:txBody>
      </p:sp>
    </p:spTree>
    <p:extLst>
      <p:ext uri="{BB962C8B-B14F-4D97-AF65-F5344CB8AC3E}">
        <p14:creationId xmlns:p14="http://schemas.microsoft.com/office/powerpoint/2010/main" val="2265219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References and Resources</a:t>
            </a:r>
            <a:endParaRPr lang="en-US" dirty="0"/>
          </a:p>
        </p:txBody>
      </p:sp>
      <p:sp>
        <p:nvSpPr>
          <p:cNvPr id="3" name="Content Placeholder 2"/>
          <p:cNvSpPr>
            <a:spLocks noGrp="1"/>
          </p:cNvSpPr>
          <p:nvPr>
            <p:ph type="subTitle" idx="1"/>
          </p:nvPr>
        </p:nvSpPr>
        <p:spPr/>
        <p:txBody>
          <a:bodyPr>
            <a:normAutofit/>
          </a:bodyPr>
          <a:lstStyle/>
          <a:p>
            <a:pPr marL="0" indent="0">
              <a:buNone/>
            </a:pPr>
            <a:endParaRPr lang="en-US" sz="1600" dirty="0" smtClean="0"/>
          </a:p>
          <a:p>
            <a:pPr marL="0" indent="0">
              <a:buNone/>
            </a:pPr>
            <a:r>
              <a:rPr lang="en-US" sz="1600" dirty="0" smtClean="0"/>
              <a:t>Illinois Community College Board. (2011). </a:t>
            </a:r>
            <a:r>
              <a:rPr lang="en-US" sz="1600" i="1" dirty="0" smtClean="0"/>
              <a:t>Illinois’ Program of Study</a:t>
            </a:r>
            <a:r>
              <a:rPr lang="en-US" sz="1600" dirty="0" smtClean="0"/>
              <a:t>. Retrieved from </a:t>
            </a:r>
          </a:p>
          <a:p>
            <a:pPr marL="0" indent="0">
              <a:buNone/>
            </a:pPr>
            <a:r>
              <a:rPr lang="en-US" sz="1600" dirty="0"/>
              <a:t>	</a:t>
            </a:r>
            <a:r>
              <a:rPr lang="en-US" sz="1600" dirty="0" smtClean="0">
                <a:hlinkClick r:id="rId2"/>
              </a:rPr>
              <a:t>http://www.ilprogramsofstudy.org/</a:t>
            </a:r>
            <a:r>
              <a:rPr lang="en-US" sz="1600" dirty="0" smtClean="0"/>
              <a:t>. </a:t>
            </a:r>
          </a:p>
          <a:p>
            <a:pPr marL="0" indent="0">
              <a:buNone/>
            </a:pPr>
            <a:endParaRPr lang="en-US" sz="1600" dirty="0"/>
          </a:p>
          <a:p>
            <a:pPr marL="0" indent="0">
              <a:buNone/>
            </a:pPr>
            <a:r>
              <a:rPr lang="en-US" sz="1600" dirty="0" smtClean="0"/>
              <a:t>Illinois Community College Board. (2011) </a:t>
            </a:r>
            <a:r>
              <a:rPr lang="en-US" sz="1600" i="1" dirty="0" smtClean="0"/>
              <a:t>Illinois Program of Study Expectations Tool</a:t>
            </a:r>
            <a:r>
              <a:rPr lang="en-US" sz="1600" dirty="0" smtClean="0"/>
              <a:t>. </a:t>
            </a:r>
          </a:p>
          <a:p>
            <a:pPr marL="0" indent="0">
              <a:buNone/>
            </a:pPr>
            <a:r>
              <a:rPr lang="en-US" sz="1600" dirty="0"/>
              <a:t>	</a:t>
            </a:r>
            <a:r>
              <a:rPr lang="en-US" sz="1600" dirty="0" smtClean="0"/>
              <a:t>Retrieved from </a:t>
            </a:r>
            <a:r>
              <a:rPr lang="en-US" sz="1600" dirty="0" smtClean="0">
                <a:hlinkClick r:id="rId3"/>
              </a:rPr>
              <a:t>http://www.icsps.ilstu.edu/POS/docs/IL-POS-Expectation-</a:t>
            </a:r>
            <a:r>
              <a:rPr lang="en-US" sz="1600" dirty="0" smtClean="0"/>
              <a:t>	</a:t>
            </a:r>
            <a:r>
              <a:rPr lang="en-US" sz="1600" dirty="0" smtClean="0">
                <a:hlinkClick r:id="rId3"/>
              </a:rPr>
              <a:t>Tool-web.pdf</a:t>
            </a:r>
            <a:endParaRPr lang="en-US" sz="1600" dirty="0" smtClean="0"/>
          </a:p>
          <a:p>
            <a:pPr marL="0" indent="0">
              <a:buNone/>
            </a:pPr>
            <a:endParaRPr lang="en-US" sz="1600" dirty="0"/>
          </a:p>
          <a:p>
            <a:pPr marL="0" indent="0">
              <a:buNone/>
            </a:pPr>
            <a:r>
              <a:rPr lang="en-US" sz="1600" dirty="0" smtClean="0"/>
              <a:t>Jankowski, N., Kirby, C., Bragg, D., Taylor, J., &amp; </a:t>
            </a:r>
            <a:r>
              <a:rPr lang="en-US" sz="1600" dirty="0" err="1" smtClean="0"/>
              <a:t>Oertle</a:t>
            </a:r>
            <a:r>
              <a:rPr lang="en-US" sz="1600" dirty="0" smtClean="0"/>
              <a:t>, K. (2009, June). </a:t>
            </a:r>
            <a:r>
              <a:rPr lang="en-US" sz="1600" i="1" dirty="0" smtClean="0"/>
              <a:t>Illinois’ Career</a:t>
            </a:r>
          </a:p>
          <a:p>
            <a:pPr marL="0" indent="0">
              <a:buNone/>
            </a:pPr>
            <a:r>
              <a:rPr lang="en-US" sz="1600" i="1" dirty="0"/>
              <a:t>	</a:t>
            </a:r>
            <a:r>
              <a:rPr lang="en-US" sz="1600" i="1" dirty="0" smtClean="0"/>
              <a:t>Cluster Model</a:t>
            </a:r>
            <a:r>
              <a:rPr lang="en-US" sz="1600" dirty="0" smtClean="0"/>
              <a:t>. Champaign, IL: Office of Community College Research and </a:t>
            </a:r>
          </a:p>
          <a:p>
            <a:pPr marL="0" indent="0">
              <a:buNone/>
            </a:pPr>
            <a:r>
              <a:rPr lang="en-US" sz="1600" dirty="0"/>
              <a:t>	</a:t>
            </a:r>
            <a:r>
              <a:rPr lang="en-US" sz="1600" dirty="0" smtClean="0"/>
              <a:t>Leadership, University of Illinois. </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Tree>
    <p:extLst>
      <p:ext uri="{BB962C8B-B14F-4D97-AF65-F5344CB8AC3E}">
        <p14:creationId xmlns:p14="http://schemas.microsoft.com/office/powerpoint/2010/main" val="232882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OCCRL</a:t>
            </a:r>
            <a:endParaRPr lang="en-US" dirty="0"/>
          </a:p>
        </p:txBody>
      </p:sp>
      <p:sp>
        <p:nvSpPr>
          <p:cNvPr id="3" name="Content Placeholder 2"/>
          <p:cNvSpPr>
            <a:spLocks noGrp="1"/>
          </p:cNvSpPr>
          <p:nvPr>
            <p:ph type="subTitle" idx="1"/>
          </p:nvPr>
        </p:nvSpPr>
        <p:spPr/>
        <p:txBody>
          <a:bodyPr/>
          <a:lstStyle/>
          <a:p>
            <a:pPr>
              <a:buFont typeface="Wingdings" pitchFamily="2" charset="2"/>
              <a:buChar char="Ø"/>
            </a:pPr>
            <a:endParaRPr lang="en-US" sz="2000" dirty="0" smtClean="0"/>
          </a:p>
          <a:p>
            <a:pPr>
              <a:buFont typeface="Wingdings" pitchFamily="2" charset="2"/>
              <a:buChar char="Ø"/>
            </a:pPr>
            <a:endParaRPr lang="en-US" sz="2000" dirty="0"/>
          </a:p>
          <a:p>
            <a:pPr>
              <a:buFont typeface="Wingdings" pitchFamily="2" charset="2"/>
              <a:buChar char="Ø"/>
            </a:pPr>
            <a:r>
              <a:rPr lang="en-US" sz="2000" dirty="0" smtClean="0"/>
              <a:t>OCCRL </a:t>
            </a:r>
            <a:r>
              <a:rPr lang="en-US" sz="2000" dirty="0"/>
              <a:t>– e-mail:  </a:t>
            </a:r>
            <a:r>
              <a:rPr lang="en-US" sz="2000" dirty="0">
                <a:hlinkClick r:id="rId2"/>
              </a:rPr>
              <a:t>occrl@illinois.edu</a:t>
            </a:r>
            <a:endParaRPr lang="en-US" sz="2000" dirty="0"/>
          </a:p>
          <a:p>
            <a:pPr lvl="1" algn="l">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PH:  </a:t>
            </a:r>
            <a:r>
              <a:rPr lang="en-US" sz="2000" dirty="0" smtClean="0">
                <a:solidFill>
                  <a:schemeClr val="tx1"/>
                </a:solidFill>
              </a:rPr>
              <a:t>217-244-9390</a:t>
            </a:r>
            <a:endParaRPr lang="en-US" sz="2000" dirty="0">
              <a:solidFill>
                <a:schemeClr val="tx1"/>
              </a:solidFill>
            </a:endParaRPr>
          </a:p>
          <a:p>
            <a:pPr lvl="1" algn="l">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Website:  occrl.illinois.edu  </a:t>
            </a:r>
          </a:p>
          <a:p>
            <a:pPr lvl="1" algn="l">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PTR </a:t>
            </a:r>
            <a:r>
              <a:rPr lang="en-US" sz="2000">
                <a:solidFill>
                  <a:schemeClr val="tx1"/>
                </a:solidFill>
              </a:rPr>
              <a:t>website: http://occrl.illinois.edu/projects/pathways</a:t>
            </a:r>
            <a:endParaRPr lang="en-US" dirty="0"/>
          </a:p>
        </p:txBody>
      </p:sp>
    </p:spTree>
    <p:extLst>
      <p:ext uri="{BB962C8B-B14F-4D97-AF65-F5344CB8AC3E}">
        <p14:creationId xmlns:p14="http://schemas.microsoft.com/office/powerpoint/2010/main" val="3236454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Purpose and Goals</a:t>
            </a:r>
            <a:endParaRPr lang="en-US" b="1" dirty="0"/>
          </a:p>
        </p:txBody>
      </p:sp>
      <p:sp>
        <p:nvSpPr>
          <p:cNvPr id="3" name="Content Placeholder 2"/>
          <p:cNvSpPr>
            <a:spLocks noGrp="1"/>
          </p:cNvSpPr>
          <p:nvPr>
            <p:ph type="subTitle" idx="1"/>
          </p:nvPr>
        </p:nvSpPr>
        <p:spPr>
          <a:xfrm>
            <a:off x="685800" y="1600200"/>
            <a:ext cx="7848600" cy="4876800"/>
          </a:xfrm>
        </p:spPr>
        <p:txBody>
          <a:bodyPr>
            <a:normAutofit fontScale="92500"/>
          </a:bodyPr>
          <a:lstStyle/>
          <a:p>
            <a:pPr marL="514350" indent="-514350">
              <a:spcBef>
                <a:spcPts val="1800"/>
              </a:spcBef>
              <a:buAutoNum type="arabicPeriod"/>
            </a:pPr>
            <a:r>
              <a:rPr lang="en-US" dirty="0" smtClean="0"/>
              <a:t>Engage and gain the commitment of key partners and team members in implementing PTR and improving programs of study</a:t>
            </a:r>
            <a:endParaRPr lang="en-US" dirty="0"/>
          </a:p>
          <a:p>
            <a:pPr marL="514350" indent="-514350">
              <a:spcBef>
                <a:spcPts val="1800"/>
              </a:spcBef>
              <a:buAutoNum type="arabicPeriod"/>
            </a:pPr>
            <a:r>
              <a:rPr lang="en-US" dirty="0" smtClean="0"/>
              <a:t>Review existing data to help specify and refine the initial problem statement that is included in the PTR Charter.</a:t>
            </a:r>
            <a:endParaRPr lang="en-US" dirty="0"/>
          </a:p>
          <a:p>
            <a:pPr marL="514350" indent="-514350">
              <a:spcBef>
                <a:spcPts val="1800"/>
              </a:spcBef>
              <a:buAutoNum type="arabicPeriod"/>
            </a:pPr>
            <a:r>
              <a:rPr lang="en-US" dirty="0" smtClean="0"/>
              <a:t>Plan to transfer lessons learned to other programs and other problem areas that can benefit from the PTR process.  </a:t>
            </a:r>
            <a:endParaRPr lang="en-US" dirty="0"/>
          </a:p>
        </p:txBody>
      </p:sp>
    </p:spTree>
    <p:extLst>
      <p:ext uri="{BB962C8B-B14F-4D97-AF65-F5344CB8AC3E}">
        <p14:creationId xmlns:p14="http://schemas.microsoft.com/office/powerpoint/2010/main" val="9943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BD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191000"/>
            <a:ext cx="6400800" cy="2514600"/>
          </a:xfrm>
          <a:noFill/>
        </p:spPr>
        <p:txBody>
          <a:bodyPr>
            <a:normAutofit fontScale="90000"/>
          </a:bodyPr>
          <a:lstStyle/>
          <a:p>
            <a:pPr algn="r"/>
            <a:r>
              <a:rPr lang="en-US" sz="2700" dirty="0" smtClean="0">
                <a:solidFill>
                  <a:schemeClr val="tx1"/>
                </a:solidFill>
              </a:rPr>
              <a:t>“Working together as a team is a valuable part of this process.  The collaborative effort put forth by everyone was truly inspirational.”</a:t>
            </a:r>
            <a:r>
              <a:rPr lang="en-US" sz="2800" dirty="0" smtClean="0"/>
              <a:t/>
            </a:r>
            <a:br>
              <a:rPr lang="en-US" sz="2800" dirty="0" smtClean="0"/>
            </a:br>
            <a:r>
              <a:rPr lang="en-US" sz="2800" dirty="0"/>
              <a:t>	</a:t>
            </a:r>
            <a:r>
              <a:rPr lang="en-US" sz="2800" dirty="0" smtClean="0"/>
              <a:t>		</a:t>
            </a:r>
            <a:br>
              <a:rPr lang="en-US" sz="2800" dirty="0" smtClean="0"/>
            </a:br>
            <a:r>
              <a:rPr lang="en-US" sz="2800" dirty="0"/>
              <a:t>	</a:t>
            </a:r>
            <a:r>
              <a:rPr lang="en-US" sz="2800" dirty="0" smtClean="0"/>
              <a:t>           		   </a:t>
            </a:r>
            <a:r>
              <a:rPr lang="en-US" sz="2000" dirty="0" smtClean="0"/>
              <a:t>- PTR Team Member, John A. Logan College Partnership</a:t>
            </a:r>
            <a:endParaRPr lang="en-US" sz="2000" dirty="0"/>
          </a:p>
        </p:txBody>
      </p:sp>
      <p:pic>
        <p:nvPicPr>
          <p:cNvPr id="1026" name="Picture 2" descr="Z:\PTR\PTR Photos\for web site\ICC (Croppe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1000"/>
            <a:ext cx="6400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Outcomes and Equity</a:t>
            </a:r>
            <a:endParaRPr lang="en-US" dirty="0"/>
          </a:p>
        </p:txBody>
      </p:sp>
      <p:sp>
        <p:nvSpPr>
          <p:cNvPr id="3" name="Content Placeholder 2"/>
          <p:cNvSpPr>
            <a:spLocks noGrp="1"/>
          </p:cNvSpPr>
          <p:nvPr>
            <p:ph type="subTitle" idx="1"/>
          </p:nvPr>
        </p:nvSpPr>
        <p:spPr>
          <a:xfrm>
            <a:off x="609600" y="1600200"/>
            <a:ext cx="7848600" cy="4876800"/>
          </a:xfrm>
        </p:spPr>
        <p:txBody>
          <a:bodyPr>
            <a:normAutofit/>
          </a:bodyPr>
          <a:lstStyle/>
          <a:p>
            <a:pPr marL="0" indent="0">
              <a:spcAft>
                <a:spcPts val="1800"/>
              </a:spcAft>
              <a:buNone/>
            </a:pPr>
            <a:r>
              <a:rPr lang="en-US" sz="3300" dirty="0" smtClean="0"/>
              <a:t>Stakeholders to engage actively: </a:t>
            </a:r>
          </a:p>
          <a:p>
            <a:pPr>
              <a:spcAft>
                <a:spcPts val="1800"/>
              </a:spcAft>
              <a:buFontTx/>
              <a:buChar char="-"/>
            </a:pPr>
            <a:r>
              <a:rPr lang="en-US" dirty="0" smtClean="0"/>
              <a:t>K-12 schools</a:t>
            </a:r>
          </a:p>
          <a:p>
            <a:pPr>
              <a:spcAft>
                <a:spcPts val="1800"/>
              </a:spcAft>
              <a:buFontTx/>
              <a:buChar char="-"/>
            </a:pPr>
            <a:r>
              <a:rPr lang="en-US" dirty="0"/>
              <a:t>Colleges and universities</a:t>
            </a:r>
          </a:p>
          <a:p>
            <a:pPr>
              <a:spcAft>
                <a:spcPts val="1800"/>
              </a:spcAft>
              <a:buFontTx/>
              <a:buChar char="-"/>
            </a:pPr>
            <a:r>
              <a:rPr lang="en-US" dirty="0" smtClean="0"/>
              <a:t>Business, industry and labor</a:t>
            </a:r>
          </a:p>
          <a:p>
            <a:pPr>
              <a:spcAft>
                <a:spcPts val="1800"/>
              </a:spcAft>
              <a:buFontTx/>
              <a:buChar char="-"/>
            </a:pPr>
            <a:r>
              <a:rPr lang="en-US" dirty="0" smtClean="0"/>
              <a:t>Community leaders and groups</a:t>
            </a:r>
          </a:p>
          <a:p>
            <a:pPr>
              <a:spcAft>
                <a:spcPts val="1800"/>
              </a:spcAft>
              <a:buFontTx/>
              <a:buChar char="-"/>
            </a:pPr>
            <a:r>
              <a:rPr lang="en-US" dirty="0" smtClean="0"/>
              <a:t>Parents and student groups</a:t>
            </a:r>
          </a:p>
        </p:txBody>
      </p:sp>
    </p:spTree>
    <p:extLst>
      <p:ext uri="{BB962C8B-B14F-4D97-AF65-F5344CB8AC3E}">
        <p14:creationId xmlns:p14="http://schemas.microsoft.com/office/powerpoint/2010/main" val="3742328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Importance of Partnerships</a:t>
            </a:r>
            <a:endParaRPr lang="en-US" dirty="0"/>
          </a:p>
        </p:txBody>
      </p:sp>
      <p:pic>
        <p:nvPicPr>
          <p:cNvPr id="4" name="moogaloop.swf?clip_id=29164921&amp;server=vimeo.com&amp;show_title=0&amp;show_byline=0&amp;show_portrait=0&amp;color=00adef&amp;fullscreen=1&amp;autoplay=0&amp;loop=0"/>
          <p:cNvPicPr>
            <a:picLocks noGrp="1" noRot="1" noChangeAspect="1"/>
          </p:cNvPicPr>
          <p:nvPr>
            <p:ph idx="4294967295"/>
            <a:videoFile r:link="rId1"/>
          </p:nvPr>
        </p:nvPicPr>
        <p:blipFill>
          <a:blip r:embed="rId4" cstate="print"/>
          <a:stretch>
            <a:fillRect/>
          </a:stretch>
        </p:blipFill>
        <p:spPr>
          <a:xfrm>
            <a:off x="609600" y="1524000"/>
            <a:ext cx="7763069" cy="4876800"/>
          </a:xfrm>
          <a:prstGeom prst="rect">
            <a:avLst/>
          </a:prstGeom>
        </p:spPr>
      </p:pic>
    </p:spTree>
    <p:extLst>
      <p:ext uri="{BB962C8B-B14F-4D97-AF65-F5344CB8AC3E}">
        <p14:creationId xmlns:p14="http://schemas.microsoft.com/office/powerpoint/2010/main" val="260115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13095" y="1447800"/>
            <a:ext cx="6248400" cy="762000"/>
          </a:xfrm>
          <a:prstGeom prst="roundRect">
            <a:avLst/>
          </a:prstGeom>
          <a:solidFill>
            <a:srgbClr val="9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Step 1: Form the Partnership</a:t>
            </a:r>
            <a:endParaRPr lang="en-US" sz="2400" dirty="0">
              <a:solidFill>
                <a:schemeClr val="tx1"/>
              </a:solidFill>
            </a:endParaRPr>
          </a:p>
        </p:txBody>
      </p:sp>
      <p:sp>
        <p:nvSpPr>
          <p:cNvPr id="7" name="Content Placeholder 6"/>
          <p:cNvSpPr>
            <a:spLocks noGrp="1"/>
          </p:cNvSpPr>
          <p:nvPr>
            <p:ph type="subTitle" idx="1"/>
          </p:nvPr>
        </p:nvSpPr>
        <p:spPr/>
        <p:txBody>
          <a:bodyPr/>
          <a:lstStyle/>
          <a:p>
            <a:pPr marL="0" indent="0">
              <a:buNone/>
            </a:pPr>
            <a:r>
              <a:rPr lang="en-US" dirty="0"/>
              <a:t> </a:t>
            </a:r>
          </a:p>
        </p:txBody>
      </p:sp>
      <p:sp>
        <p:nvSpPr>
          <p:cNvPr id="8" name="Rounded Rectangle 7"/>
          <p:cNvSpPr/>
          <p:nvPr/>
        </p:nvSpPr>
        <p:spPr>
          <a:xfrm>
            <a:off x="1445356" y="3467100"/>
            <a:ext cx="6248400" cy="838200"/>
          </a:xfrm>
          <a:prstGeom prst="roundRect">
            <a:avLst/>
          </a:prstGeom>
          <a:solidFill>
            <a:srgbClr val="9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Step 2: Gather Input</a:t>
            </a:r>
            <a:endParaRPr lang="en-US" sz="2400" dirty="0">
              <a:solidFill>
                <a:schemeClr val="tx1"/>
              </a:solidFill>
            </a:endParaRPr>
          </a:p>
        </p:txBody>
      </p:sp>
      <p:sp>
        <p:nvSpPr>
          <p:cNvPr id="9" name="Rounded Rectangle 8"/>
          <p:cNvSpPr/>
          <p:nvPr/>
        </p:nvSpPr>
        <p:spPr>
          <a:xfrm>
            <a:off x="1472517" y="5410200"/>
            <a:ext cx="6248400" cy="803148"/>
          </a:xfrm>
          <a:prstGeom prst="roundRect">
            <a:avLst/>
          </a:prstGeom>
          <a:solidFill>
            <a:srgbClr val="9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Step 3: Identify and Convene the PTR Team</a:t>
            </a:r>
            <a:endParaRPr lang="en-US" sz="2400" dirty="0">
              <a:solidFill>
                <a:schemeClr val="tx1"/>
              </a:solidFill>
            </a:endParaRPr>
          </a:p>
        </p:txBody>
      </p:sp>
      <p:sp>
        <p:nvSpPr>
          <p:cNvPr id="10" name="Down Arrow 9"/>
          <p:cNvSpPr/>
          <p:nvPr/>
        </p:nvSpPr>
        <p:spPr>
          <a:xfrm>
            <a:off x="4165883" y="2406633"/>
            <a:ext cx="762000" cy="80274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188556" y="4419600"/>
            <a:ext cx="762000" cy="8001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60160"/>
            <a:ext cx="8915400" cy="1323439"/>
          </a:xfrm>
          <a:prstGeom prst="rect">
            <a:avLst/>
          </a:prstGeom>
          <a:noFill/>
        </p:spPr>
        <p:txBody>
          <a:bodyPr wrap="square" rtlCol="0">
            <a:spAutoFit/>
          </a:bodyPr>
          <a:lstStyle/>
          <a:p>
            <a:pPr algn="ctr"/>
            <a:r>
              <a:rPr lang="en-US" sz="4000" b="1" dirty="0" smtClean="0"/>
              <a:t>Steps of the</a:t>
            </a:r>
          </a:p>
          <a:p>
            <a:pPr algn="ctr"/>
            <a:r>
              <a:rPr lang="en-US" sz="4000" b="1" dirty="0" smtClean="0"/>
              <a:t>Engagement &amp; Commitment Phase</a:t>
            </a:r>
            <a:endParaRPr lang="en-US" sz="4000" b="1" dirty="0"/>
          </a:p>
        </p:txBody>
      </p:sp>
    </p:spTree>
    <p:extLst>
      <p:ext uri="{BB962C8B-B14F-4D97-AF65-F5344CB8AC3E}">
        <p14:creationId xmlns:p14="http://schemas.microsoft.com/office/powerpoint/2010/main" val="175074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25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25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BDC0"/>
        </a:solidFill>
        <a:effectLst/>
      </p:bgPr>
    </p:bg>
    <p:spTree>
      <p:nvGrpSpPr>
        <p:cNvPr id="1" name=""/>
        <p:cNvGrpSpPr/>
        <p:nvPr/>
      </p:nvGrpSpPr>
      <p:grpSpPr>
        <a:xfrm>
          <a:off x="0" y="0"/>
          <a:ext cx="0" cy="0"/>
          <a:chOff x="0" y="0"/>
          <a:chExt cx="0" cy="0"/>
        </a:xfrm>
      </p:grpSpPr>
      <p:pic>
        <p:nvPicPr>
          <p:cNvPr id="3074" name="Picture 2" descr="Z:\PTR\PTR Photos\for web site\Kish Phase 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04800"/>
            <a:ext cx="5257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4473208"/>
            <a:ext cx="9144000" cy="2384792"/>
          </a:xfrm>
          <a:prstGeom prst="rect">
            <a:avLst/>
          </a:prstGeom>
          <a:solidFill>
            <a:srgbClr val="9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9" name="TextBox 8"/>
          <p:cNvSpPr txBox="1"/>
          <p:nvPr/>
        </p:nvSpPr>
        <p:spPr>
          <a:xfrm>
            <a:off x="1295400" y="4800600"/>
            <a:ext cx="7010400" cy="1631216"/>
          </a:xfrm>
          <a:prstGeom prst="rect">
            <a:avLst/>
          </a:prstGeom>
          <a:noFill/>
        </p:spPr>
        <p:txBody>
          <a:bodyPr wrap="square" rtlCol="0">
            <a:spAutoFit/>
          </a:bodyPr>
          <a:lstStyle/>
          <a:p>
            <a:r>
              <a:rPr lang="en-US" sz="2200" dirty="0" smtClean="0"/>
              <a:t>“We often think of resources around partnerships, but it is really more around ideas.  The ideas that different folks bring to the table are really important.”</a:t>
            </a:r>
            <a:endParaRPr lang="en-US" sz="2200" dirty="0"/>
          </a:p>
          <a:p>
            <a:pPr algn="r"/>
            <a:endParaRPr lang="en-US" dirty="0"/>
          </a:p>
          <a:p>
            <a:pPr algn="r"/>
            <a:r>
              <a:rPr lang="en-US" sz="1600" dirty="0"/>
              <a:t>                                    - Roger Sanders, </a:t>
            </a:r>
            <a:r>
              <a:rPr lang="en-US" sz="1600" dirty="0" err="1"/>
              <a:t>Waubonsee</a:t>
            </a:r>
            <a:r>
              <a:rPr lang="en-US" sz="1600" dirty="0"/>
              <a:t> Community College Partnership</a:t>
            </a:r>
          </a:p>
        </p:txBody>
      </p:sp>
    </p:spTree>
    <p:extLst>
      <p:ext uri="{BB962C8B-B14F-4D97-AF65-F5344CB8AC3E}">
        <p14:creationId xmlns:p14="http://schemas.microsoft.com/office/powerpoint/2010/main" val="407258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1</a:t>
            </a:r>
            <a:endParaRPr lang="en-US" dirty="0"/>
          </a:p>
        </p:txBody>
      </p:sp>
      <p:sp>
        <p:nvSpPr>
          <p:cNvPr id="3" name="Content Placeholder 2"/>
          <p:cNvSpPr>
            <a:spLocks noGrp="1"/>
          </p:cNvSpPr>
          <p:nvPr>
            <p:ph type="subTitle" idx="1"/>
          </p:nvPr>
        </p:nvSpPr>
        <p:spPr/>
        <p:txBody>
          <a:bodyPr>
            <a:normAutofit/>
          </a:bodyPr>
          <a:lstStyle/>
          <a:p>
            <a:pPr marL="0" indent="0">
              <a:buNone/>
            </a:pPr>
            <a:endParaRPr lang="en-US" sz="2400" dirty="0" smtClean="0"/>
          </a:p>
          <a:p>
            <a:pPr marL="0" indent="0">
              <a:buNone/>
            </a:pPr>
            <a:r>
              <a:rPr lang="en-US" sz="2400" dirty="0" smtClean="0"/>
              <a:t>Engage P-20 leaders and identify partners by:</a:t>
            </a:r>
          </a:p>
          <a:p>
            <a:pPr marL="0" indent="0">
              <a:buNone/>
            </a:pPr>
            <a:endParaRPr lang="en-US" sz="2800" dirty="0"/>
          </a:p>
          <a:p>
            <a:pPr marL="342900" indent="-342900">
              <a:buFont typeface="Arial" pitchFamily="34" charset="0"/>
              <a:buChar char="•"/>
            </a:pPr>
            <a:r>
              <a:rPr lang="en-US" sz="2400" dirty="0" smtClean="0"/>
              <a:t>Obtain background information</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Using the Programs of Study Expectations Tool</a:t>
            </a:r>
          </a:p>
          <a:p>
            <a:r>
              <a:rPr lang="en-US" sz="1800" dirty="0" smtClean="0">
                <a:solidFill>
                  <a:prstClr val="black"/>
                </a:solidFill>
                <a:hlinkClick r:id="rId3"/>
              </a:rPr>
              <a:t>http</a:t>
            </a:r>
            <a:r>
              <a:rPr lang="en-US" sz="1800" dirty="0">
                <a:solidFill>
                  <a:prstClr val="black"/>
                </a:solidFill>
                <a:hlinkClick r:id="rId3"/>
              </a:rPr>
              <a:t>://iccbdbsrv.iccb.org/programsofstudy/docs/IllinoisProgramsofStudyExpectationsTool.pdf</a:t>
            </a:r>
            <a:r>
              <a:rPr lang="en-US" sz="1800" dirty="0">
                <a:solidFill>
                  <a:prstClr val="black"/>
                </a:solidFill>
              </a:rPr>
              <a:t> </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Hold first meeting</a:t>
            </a:r>
            <a:endParaRPr lang="en-US" sz="2400" dirty="0"/>
          </a:p>
        </p:txBody>
      </p:sp>
    </p:spTree>
    <p:extLst>
      <p:ext uri="{BB962C8B-B14F-4D97-AF65-F5344CB8AC3E}">
        <p14:creationId xmlns:p14="http://schemas.microsoft.com/office/powerpoint/2010/main" val="3857451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1143000" y="1151021"/>
            <a:ext cx="6248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152400"/>
            <a:ext cx="7010400" cy="830997"/>
          </a:xfrm>
          <a:prstGeom prst="rect">
            <a:avLst/>
          </a:prstGeom>
          <a:noFill/>
        </p:spPr>
        <p:txBody>
          <a:bodyPr wrap="square" rtlCol="0">
            <a:spAutoFit/>
          </a:bodyPr>
          <a:lstStyle/>
          <a:p>
            <a:pPr algn="ctr"/>
            <a:r>
              <a:rPr lang="en-US" sz="4800" dirty="0" smtClean="0"/>
              <a:t>Program of Study “Fan”</a:t>
            </a:r>
            <a:endParaRPr lang="en-US" sz="4800" dirty="0"/>
          </a:p>
        </p:txBody>
      </p:sp>
    </p:spTree>
    <p:extLst>
      <p:ext uri="{BB962C8B-B14F-4D97-AF65-F5344CB8AC3E}">
        <p14:creationId xmlns:p14="http://schemas.microsoft.com/office/powerpoint/2010/main" val="343349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1778</Words>
  <Application>Microsoft Office PowerPoint</Application>
  <PresentationFormat>On-screen Show (4:3)</PresentationFormat>
  <Paragraphs>175</Paragraphs>
  <Slides>17</Slides>
  <Notes>14</Notes>
  <HiddenSlides>0</HiddenSlides>
  <MMClips>2</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Engagement and Commitment Phase</vt:lpstr>
      <vt:lpstr>Purpose and Goals</vt:lpstr>
      <vt:lpstr>“Working together as a team is a valuable part of this process.  The collaborative effort put forth by everyone was truly inspirational.”                      - PTR Team Member, John A. Logan College Partnership</vt:lpstr>
      <vt:lpstr>Outcomes and Equity</vt:lpstr>
      <vt:lpstr>Importance of Partnerships</vt:lpstr>
      <vt:lpstr>PowerPoint Presentation</vt:lpstr>
      <vt:lpstr>PowerPoint Presentation</vt:lpstr>
      <vt:lpstr>Step 1</vt:lpstr>
      <vt:lpstr> </vt:lpstr>
      <vt:lpstr>Step 2</vt:lpstr>
      <vt:lpstr>      SWOT Analysis</vt:lpstr>
      <vt:lpstr>Step 3</vt:lpstr>
      <vt:lpstr>PowerPoint Presentation</vt:lpstr>
      <vt:lpstr> </vt:lpstr>
      <vt:lpstr>Engagement &amp; Commitment Webpage</vt:lpstr>
      <vt:lpstr>References and Resources</vt:lpstr>
      <vt:lpstr>OCCRL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Ann Christine</dc:creator>
  <cp:lastModifiedBy>Jones, Ann Christine</cp:lastModifiedBy>
  <cp:revision>23</cp:revision>
  <dcterms:created xsi:type="dcterms:W3CDTF">2012-02-17T21:17:45Z</dcterms:created>
  <dcterms:modified xsi:type="dcterms:W3CDTF">2012-10-02T14:15:00Z</dcterms:modified>
</cp:coreProperties>
</file>