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90" r:id="rId3"/>
    <p:sldId id="258" r:id="rId4"/>
    <p:sldId id="259" r:id="rId5"/>
    <p:sldId id="260" r:id="rId6"/>
    <p:sldId id="262" r:id="rId7"/>
    <p:sldId id="270" r:id="rId8"/>
    <p:sldId id="284" r:id="rId9"/>
    <p:sldId id="281" r:id="rId10"/>
    <p:sldId id="280" r:id="rId11"/>
    <p:sldId id="272" r:id="rId12"/>
    <p:sldId id="282" r:id="rId13"/>
    <p:sldId id="288" r:id="rId14"/>
    <p:sldId id="274" r:id="rId15"/>
    <p:sldId id="283" r:id="rId16"/>
    <p:sldId id="276" r:id="rId17"/>
    <p:sldId id="277" r:id="rId18"/>
    <p:sldId id="286" r:id="rId19"/>
    <p:sldId id="279"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4A8"/>
    <a:srgbClr val="CDCCAF"/>
    <a:srgbClr val="C8C7A8"/>
    <a:srgbClr val="899D41"/>
    <a:srgbClr val="A1AA30"/>
    <a:srgbClr val="88AB2F"/>
    <a:srgbClr val="62A832"/>
    <a:srgbClr val="8F522D"/>
    <a:srgbClr val="C77B4D"/>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364" autoAdjust="0"/>
  </p:normalViewPr>
  <p:slideViewPr>
    <p:cSldViewPr>
      <p:cViewPr>
        <p:scale>
          <a:sx n="60" d="100"/>
          <a:sy n="60" d="100"/>
        </p:scale>
        <p:origin x="-2370" y="-79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1A78F-4B43-42B9-BAFE-DB3DA15644F9}" type="datetimeFigureOut">
              <a:rPr lang="en-US" smtClean="0"/>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25057-8909-45DE-B8F1-101517E03E3E}" type="slidenum">
              <a:rPr lang="en-US" smtClean="0"/>
              <a:t>‹#›</a:t>
            </a:fld>
            <a:endParaRPr lang="en-US"/>
          </a:p>
        </p:txBody>
      </p:sp>
    </p:spTree>
    <p:extLst>
      <p:ext uri="{BB962C8B-B14F-4D97-AF65-F5344CB8AC3E}">
        <p14:creationId xmlns:p14="http://schemas.microsoft.com/office/powerpoint/2010/main" val="27336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Letting the PTR process work for you is vital to Phase Three.  A common thread of previous </a:t>
            </a:r>
            <a:r>
              <a:rPr lang="en-US" baseline="0" dirty="0" smtClean="0"/>
              <a:t>teams was they were anxious to try to improve their student outcomes, so they naturally wanted to rush through Phase Three.</a:t>
            </a:r>
          </a:p>
          <a:p>
            <a:endParaRPr lang="en-US" baseline="0" dirty="0" smtClean="0"/>
          </a:p>
          <a:p>
            <a:r>
              <a:rPr lang="en-US" baseline="0" dirty="0" smtClean="0"/>
              <a:t>Phase Three is designed to give teams time to analyze the underlying process that could be changed in order to improve student outcomes.  There may be a problem at the surface of the program.  However, as the team digs deeper, they realize there is a completely different underlying problem or roadblock for their students.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2</a:t>
            </a:fld>
            <a:endParaRPr lang="en-US"/>
          </a:p>
        </p:txBody>
      </p:sp>
    </p:spTree>
    <p:extLst>
      <p:ext uri="{BB962C8B-B14F-4D97-AF65-F5344CB8AC3E}">
        <p14:creationId xmlns:p14="http://schemas.microsoft.com/office/powerpoint/2010/main" val="317101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graphic above is an example of a</a:t>
            </a:r>
            <a:r>
              <a:rPr lang="en-US" baseline="0" dirty="0" smtClean="0"/>
              <a:t> process map created by a previous PTR site.  The team mapped their process for retention and success. </a:t>
            </a:r>
          </a:p>
          <a:p>
            <a:endParaRPr lang="en-US" baseline="0" dirty="0" smtClean="0"/>
          </a:p>
          <a:p>
            <a:r>
              <a:rPr lang="en-US" baseline="0" dirty="0" smtClean="0"/>
              <a:t>The process begins with students entering their program and follows them through all steps that are required to graduate, which is the end result of this process. </a:t>
            </a:r>
          </a:p>
          <a:p>
            <a:endParaRPr lang="en-US" baseline="0" dirty="0" smtClean="0"/>
          </a:p>
          <a:p>
            <a:r>
              <a:rPr lang="en-US" baseline="0" dirty="0" smtClean="0"/>
              <a:t>Having a visual representation can be beneficial because it may help to point out problem areas or potential roadblocks for students in their career pathway.  Also, it will help to ensure that all team members are familiar with the process.  Some previous PTR sites have mapped their process and come to realize they had never known just how many steps were in their own processes.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11</a:t>
            </a:fld>
            <a:endParaRPr lang="en-US"/>
          </a:p>
        </p:txBody>
      </p:sp>
    </p:spTree>
    <p:extLst>
      <p:ext uri="{BB962C8B-B14F-4D97-AF65-F5344CB8AC3E}">
        <p14:creationId xmlns:p14="http://schemas.microsoft.com/office/powerpoint/2010/main" val="83765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teams are addressing such complex problems,</a:t>
            </a:r>
            <a:r>
              <a:rPr lang="en-US" baseline="0" dirty="0" smtClean="0"/>
              <a:t> it is important during Phase Three to ensure you have the right people on board.  For example, if a team is attempting to create a better alignment between their high schools and community colleges, it is important to have counselors from the high school and advisors from the community college present.  Otherwise, you may be missing a piece of the process because you are not as familiar.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12</a:t>
            </a:fld>
            <a:endParaRPr lang="en-US"/>
          </a:p>
        </p:txBody>
      </p:sp>
    </p:spTree>
    <p:extLst>
      <p:ext uri="{BB962C8B-B14F-4D97-AF65-F5344CB8AC3E}">
        <p14:creationId xmlns:p14="http://schemas.microsoft.com/office/powerpoint/2010/main" val="381204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8 of Phase </a:t>
            </a:r>
          </a:p>
          <a:p>
            <a:endParaRPr lang="en-US" baseline="0" dirty="0" smtClean="0"/>
          </a:p>
          <a:p>
            <a:pPr marL="228600" indent="-228600">
              <a:buAutoNum type="alphaUcPeriod"/>
            </a:pPr>
            <a:r>
              <a:rPr lang="en-US" baseline="0" dirty="0" smtClean="0"/>
              <a:t>In step 3, the team will first identify relationships among the contributing factors using a Fishbone Diagram, Relationship Diagram, 5W (Five Whys), Cause Map, or other tool.  Examples can be found in the online resources section.</a:t>
            </a:r>
          </a:p>
          <a:p>
            <a:pPr marL="0" indent="0">
              <a:buNone/>
            </a:pPr>
            <a:endParaRPr lang="en-US" baseline="0" dirty="0" smtClean="0"/>
          </a:p>
          <a:p>
            <a:r>
              <a:rPr lang="en-US" baseline="0" dirty="0" smtClean="0"/>
              <a:t>The result is a group of potential factors that appear to contribute to the problems.  This activity is very important, because the identification of solutions needs to be based on a deep understanding of factors that impede student outcomes.  </a:t>
            </a:r>
          </a:p>
          <a:p>
            <a:endParaRPr lang="en-US" baseline="0" dirty="0" smtClean="0"/>
          </a:p>
          <a:p>
            <a:r>
              <a:rPr lang="en-US" baseline="0" dirty="0" smtClean="0"/>
              <a:t>B. The team should record its answers to the following questions: </a:t>
            </a:r>
          </a:p>
          <a:p>
            <a:pPr marL="171450" indent="-171450">
              <a:buFont typeface="Arial" pitchFamily="34" charset="0"/>
              <a:buChar char="•"/>
            </a:pPr>
            <a:r>
              <a:rPr lang="en-US" baseline="0" dirty="0" smtClean="0"/>
              <a:t>Does this factor contribute to the outcomes and equity issues identified in Phase Two?</a:t>
            </a:r>
          </a:p>
          <a:p>
            <a:pPr marL="171450" indent="-171450">
              <a:buFont typeface="Arial" pitchFamily="34" charset="0"/>
              <a:buChar char="•"/>
            </a:pPr>
            <a:r>
              <a:rPr lang="en-US" baseline="0" dirty="0" smtClean="0"/>
              <a:t>Is this factor an underlying contributor to the process problem?</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C. The team may need to conduct additional research to properly identify contributing factors, such as student focus groups or interviewing faculty or advisers.  </a:t>
            </a:r>
          </a:p>
          <a:p>
            <a:pPr marL="0" indent="0">
              <a:buFont typeface="Arial" pitchFamily="34" charset="0"/>
              <a:buNone/>
            </a:pPr>
            <a:endParaRPr lang="en-US" baseline="0" dirty="0" smtClean="0"/>
          </a:p>
          <a:p>
            <a:pPr marL="0" indent="0">
              <a:buFont typeface="Arial" pitchFamily="34" charset="0"/>
              <a:buNone/>
            </a:pPr>
            <a:r>
              <a:rPr lang="en-US" baseline="0" dirty="0" smtClean="0"/>
              <a:t>D. The results of this research should be used to revise and expand on the team’s discussion.  The team should reach consensus on the five questions listed on page 9 of the phase three module.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13</a:t>
            </a:fld>
            <a:endParaRPr lang="en-US"/>
          </a:p>
        </p:txBody>
      </p:sp>
    </p:spTree>
    <p:extLst>
      <p:ext uri="{BB962C8B-B14F-4D97-AF65-F5344CB8AC3E}">
        <p14:creationId xmlns:p14="http://schemas.microsoft.com/office/powerpoint/2010/main" val="184034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graphic shown is an example of a fishbone diagram used by a previous team.  This team used the fishbone diagram to group contributing factors to student success.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14</a:t>
            </a:fld>
            <a:endParaRPr lang="en-US"/>
          </a:p>
        </p:txBody>
      </p:sp>
    </p:spTree>
    <p:extLst>
      <p:ext uri="{BB962C8B-B14F-4D97-AF65-F5344CB8AC3E}">
        <p14:creationId xmlns:p14="http://schemas.microsoft.com/office/powerpoint/2010/main" val="44732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Three is</a:t>
            </a:r>
            <a:r>
              <a:rPr lang="en-US" baseline="0" dirty="0" smtClean="0"/>
              <a:t> about identifying where students are hitting roadblocks in their path to a degree or certificate.  This process will allow teams to find the steps of their processes that contain barriers for students.  The next phase will involve removing those barriers to student success.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15</a:t>
            </a:fld>
            <a:endParaRPr lang="en-US"/>
          </a:p>
        </p:txBody>
      </p:sp>
    </p:spTree>
    <p:extLst>
      <p:ext uri="{BB962C8B-B14F-4D97-AF65-F5344CB8AC3E}">
        <p14:creationId xmlns:p14="http://schemas.microsoft.com/office/powerpoint/2010/main" val="2196232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this site decided to examine recruiting, they felt it would be important to see how students viewed their process.  Where did they find out about the program? Is there a better way to find out about the program?  The team found that their students were filled with interesting and new ideas.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16</a:t>
            </a:fld>
            <a:endParaRPr lang="en-US"/>
          </a:p>
        </p:txBody>
      </p:sp>
    </p:spTree>
    <p:extLst>
      <p:ext uri="{BB962C8B-B14F-4D97-AF65-F5344CB8AC3E}">
        <p14:creationId xmlns:p14="http://schemas.microsoft.com/office/powerpoint/2010/main" val="397379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phase</a:t>
            </a:r>
            <a:r>
              <a:rPr lang="en-US" baseline="0" dirty="0" smtClean="0"/>
              <a:t> three </a:t>
            </a:r>
            <a:r>
              <a:rPr lang="en-US" dirty="0" smtClean="0"/>
              <a:t>are: </a:t>
            </a:r>
          </a:p>
          <a:p>
            <a:pPr marL="228600" indent="-228600">
              <a:buAutoNum type="arabicPeriod"/>
            </a:pPr>
            <a:r>
              <a:rPr lang="en-US" dirty="0" smtClean="0"/>
              <a:t>To identify the major processes supporting the Program of</a:t>
            </a:r>
            <a:r>
              <a:rPr lang="en-US" baseline="0" dirty="0" smtClean="0"/>
              <a:t> Study that may impact the student outcomes and problems identified in the previous phases.</a:t>
            </a:r>
          </a:p>
          <a:p>
            <a:pPr marL="228600" indent="-228600">
              <a:buAutoNum type="arabicPeriod"/>
            </a:pPr>
            <a:endParaRPr lang="en-US" baseline="0" dirty="0" smtClean="0"/>
          </a:p>
          <a:p>
            <a:pPr marL="228600" indent="-228600">
              <a:buAutoNum type="arabicPeriod"/>
            </a:pPr>
            <a:r>
              <a:rPr lang="en-US" baseline="0" dirty="0" smtClean="0"/>
              <a:t>To describe the steps for those major processes and identify aspects within the process steps that might contribute to the identified problems. </a:t>
            </a:r>
          </a:p>
          <a:p>
            <a:pPr marL="228600" indent="-228600">
              <a:buAutoNum type="arabicPeriod"/>
            </a:pPr>
            <a:endParaRPr lang="en-US" baseline="0" dirty="0" smtClean="0"/>
          </a:p>
          <a:p>
            <a:pPr marL="228600" indent="-228600">
              <a:buAutoNum type="arabicPeriod"/>
            </a:pPr>
            <a:r>
              <a:rPr lang="en-US" baseline="0" dirty="0" smtClean="0"/>
              <a:t>To identify the primary contributing factors that cause the process issues and/or limit improvement.  </a:t>
            </a:r>
            <a:endParaRPr lang="en-US" dirty="0"/>
          </a:p>
        </p:txBody>
      </p:sp>
      <p:sp>
        <p:nvSpPr>
          <p:cNvPr id="4" name="Slide Number Placeholder 3"/>
          <p:cNvSpPr>
            <a:spLocks noGrp="1"/>
          </p:cNvSpPr>
          <p:nvPr>
            <p:ph type="sldNum" sz="quarter" idx="10"/>
          </p:nvPr>
        </p:nvSpPr>
        <p:spPr/>
        <p:txBody>
          <a:bodyPr/>
          <a:lstStyle/>
          <a:p>
            <a:fld id="{0FE07D92-02CA-48AE-AA26-8294FA30DC9E}" type="slidenum">
              <a:rPr lang="en-US" smtClean="0"/>
              <a:t>3</a:t>
            </a:fld>
            <a:endParaRPr lang="en-US"/>
          </a:p>
        </p:txBody>
      </p:sp>
    </p:spTree>
    <p:extLst>
      <p:ext uri="{BB962C8B-B14F-4D97-AF65-F5344CB8AC3E}">
        <p14:creationId xmlns:p14="http://schemas.microsoft.com/office/powerpoint/2010/main" val="3553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terms of outcomes and equity, this Phase is a means by which the “deficit thinking” that sometimes characterizes discussions of outcome inequities is overcome. </a:t>
            </a:r>
          </a:p>
          <a:p>
            <a:endParaRPr lang="en-US" baseline="0" dirty="0" smtClean="0"/>
          </a:p>
          <a:p>
            <a:r>
              <a:rPr lang="en-US" baseline="0" dirty="0" smtClean="0"/>
              <a:t>In other words, we move from the idea that “if we had better students we would have better outcomes,” to the idea that “if we create</a:t>
            </a:r>
          </a:p>
          <a:p>
            <a:r>
              <a:rPr lang="en-US" baseline="0" dirty="0" smtClean="0"/>
              <a:t>better processes, our students will demonstrate better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4</a:t>
            </a:fld>
            <a:endParaRPr lang="en-US"/>
          </a:p>
        </p:txBody>
      </p:sp>
    </p:spTree>
    <p:extLst>
      <p:ext uri="{BB962C8B-B14F-4D97-AF65-F5344CB8AC3E}">
        <p14:creationId xmlns:p14="http://schemas.microsoft.com/office/powerpoint/2010/main" val="82591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steps to Phase Three. </a:t>
            </a:r>
          </a:p>
          <a:p>
            <a:endParaRPr lang="en-US" baseline="0" dirty="0" smtClean="0"/>
          </a:p>
          <a:p>
            <a:r>
              <a:rPr lang="en-US" baseline="0" dirty="0" smtClean="0"/>
              <a:t>Step 1 is to identify and describe major processes that support student progress along the career pathway.   The team will decide on one or more processes to analyze in depth.</a:t>
            </a:r>
          </a:p>
          <a:p>
            <a:endParaRPr lang="en-US" baseline="0" dirty="0" smtClean="0"/>
          </a:p>
          <a:p>
            <a:r>
              <a:rPr lang="en-US" baseline="0" dirty="0" smtClean="0"/>
              <a:t>In step 2 the team will Describe the detailed steps for the identified major processes.  This step creates a thorough explanation of the processes the team has selected for review and creates a list of potential factors that contribute to their problems.</a:t>
            </a:r>
          </a:p>
          <a:p>
            <a:endParaRPr lang="en-US" baseline="0" dirty="0" smtClean="0"/>
          </a:p>
          <a:p>
            <a:r>
              <a:rPr lang="en-US" baseline="0" dirty="0" smtClean="0"/>
              <a:t>In step 3 the team will identify the potential factors that contribute to the identified problems.  The purpose of Step 3 is to determine underlying reasons for the identified problems.  </a:t>
            </a:r>
          </a:p>
          <a:p>
            <a:r>
              <a:rPr lang="en-US" baseline="0" dirty="0" smtClean="0"/>
              <a:t>Understanding underlying contributing factors is essential if the team is to develop effective solutions.  Teams want to treat the problem, not the symptoms.  </a:t>
            </a:r>
          </a:p>
        </p:txBody>
      </p:sp>
      <p:sp>
        <p:nvSpPr>
          <p:cNvPr id="4" name="Slide Number Placeholder 3"/>
          <p:cNvSpPr>
            <a:spLocks noGrp="1"/>
          </p:cNvSpPr>
          <p:nvPr>
            <p:ph type="sldNum" sz="quarter" idx="10"/>
          </p:nvPr>
        </p:nvSpPr>
        <p:spPr/>
        <p:txBody>
          <a:bodyPr/>
          <a:lstStyle/>
          <a:p>
            <a:fld id="{6AF25057-8909-45DE-B8F1-101517E03E3E}" type="slidenum">
              <a:rPr lang="en-US" smtClean="0"/>
              <a:t>5</a:t>
            </a:fld>
            <a:endParaRPr lang="en-US"/>
          </a:p>
        </p:txBody>
      </p:sp>
    </p:spTree>
    <p:extLst>
      <p:ext uri="{BB962C8B-B14F-4D97-AF65-F5344CB8AC3E}">
        <p14:creationId xmlns:p14="http://schemas.microsoft.com/office/powerpoint/2010/main" val="196672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a:t>
            </a:r>
            <a:r>
              <a:rPr lang="en-US" baseline="0" dirty="0" smtClean="0"/>
              <a:t> Phase Three Module</a:t>
            </a:r>
            <a:endParaRPr lang="en-US" dirty="0" smtClean="0"/>
          </a:p>
          <a:p>
            <a:endParaRPr lang="en-US" dirty="0" smtClean="0"/>
          </a:p>
          <a:p>
            <a:pPr marL="228600" indent="-228600">
              <a:buAutoNum type="alphaUcPeriod"/>
            </a:pPr>
            <a:r>
              <a:rPr lang="en-US" dirty="0" smtClean="0"/>
              <a:t>First, the</a:t>
            </a:r>
            <a:r>
              <a:rPr lang="en-US" baseline="0" dirty="0" smtClean="0"/>
              <a:t> team identifies and inventories major processes associated with the identified problem, with a focus on the point of view of students</a:t>
            </a:r>
          </a:p>
          <a:p>
            <a:pPr marL="0" indent="0">
              <a:buNone/>
            </a:pPr>
            <a:r>
              <a:rPr lang="en-US" baseline="0" dirty="0" smtClean="0"/>
              <a:t>     and their movement through the Program of Study. </a:t>
            </a:r>
          </a:p>
          <a:p>
            <a:pPr marL="0" indent="0">
              <a:buNone/>
            </a:pPr>
            <a:r>
              <a:rPr lang="en-US" baseline="0" dirty="0" smtClean="0"/>
              <a:t>     The </a:t>
            </a:r>
            <a:r>
              <a:rPr lang="en-US" i="1" baseline="0" dirty="0" smtClean="0"/>
              <a:t>PTR Process Inventory </a:t>
            </a:r>
            <a:r>
              <a:rPr lang="en-US" i="0" baseline="0" dirty="0" smtClean="0"/>
              <a:t>(Appendix B) should be used to record the list and summarize the team’s notes.  </a:t>
            </a:r>
          </a:p>
          <a:p>
            <a:pPr marL="0" indent="0">
              <a:buNone/>
            </a:pPr>
            <a:endParaRPr lang="en-US" i="0" baseline="0" dirty="0" smtClean="0"/>
          </a:p>
          <a:p>
            <a:pPr marL="0" indent="0">
              <a:buNone/>
            </a:pPr>
            <a:r>
              <a:rPr lang="en-US" i="0" baseline="0" dirty="0" smtClean="0"/>
              <a:t>B. Next, revisit the problem description developed during Phase Two and consider whether the problems are encompassed in the identified major processes.  </a:t>
            </a:r>
          </a:p>
          <a:p>
            <a:pPr marL="0" indent="0">
              <a:buNone/>
            </a:pPr>
            <a:endParaRPr lang="en-US" i="0" baseline="0" dirty="0" smtClean="0"/>
          </a:p>
          <a:p>
            <a:pPr marL="0" indent="0">
              <a:buNone/>
            </a:pPr>
            <a:r>
              <a:rPr lang="en-US" i="0" baseline="0" dirty="0" smtClean="0"/>
              <a:t>C. Then, describe each major process by answering the questions listed on page 5 of the phase directions.  </a:t>
            </a:r>
          </a:p>
          <a:p>
            <a:pPr marL="0" indent="0">
              <a:buNone/>
            </a:pPr>
            <a:endParaRPr lang="en-US" i="0" baseline="0" dirty="0" smtClean="0"/>
          </a:p>
          <a:p>
            <a:pPr marL="0" indent="0">
              <a:buNone/>
            </a:pPr>
            <a:r>
              <a:rPr lang="en-US" i="0" baseline="0" dirty="0" smtClean="0"/>
              <a:t>D. Finally, reach consensus on the major processes that should be examined in greater detail.  Remember, processes should relate to the problems identified in Phases One and Two.</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6</a:t>
            </a:fld>
            <a:endParaRPr lang="en-US"/>
          </a:p>
        </p:txBody>
      </p:sp>
    </p:spTree>
    <p:extLst>
      <p:ext uri="{BB962C8B-B14F-4D97-AF65-F5344CB8AC3E}">
        <p14:creationId xmlns:p14="http://schemas.microsoft.com/office/powerpoint/2010/main" val="402886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PTR Process Inventory page,</a:t>
            </a:r>
            <a:r>
              <a:rPr lang="en-US" baseline="0" dirty="0" smtClean="0"/>
              <a:t> where the team will create a list of major processes and then examine them in greater detail. </a:t>
            </a:r>
          </a:p>
          <a:p>
            <a:endParaRPr lang="en-US" baseline="0" dirty="0" smtClean="0"/>
          </a:p>
          <a:p>
            <a:r>
              <a:rPr lang="en-US" baseline="0" dirty="0" smtClean="0"/>
              <a:t>In the example shown above, the team chose the advising process to examine.  They listed the purpose and description of the process, discussed whether or not this process can relate to the problems identified in Phase Two, and then decided whether or not to examine the process in greater detail.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7</a:t>
            </a:fld>
            <a:endParaRPr lang="en-US"/>
          </a:p>
        </p:txBody>
      </p:sp>
    </p:spTree>
    <p:extLst>
      <p:ext uri="{BB962C8B-B14F-4D97-AF65-F5344CB8AC3E}">
        <p14:creationId xmlns:p14="http://schemas.microsoft.com/office/powerpoint/2010/main" val="296600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from practice of one team’s major processes in their students’ career pathways.</a:t>
            </a:r>
            <a:r>
              <a:rPr lang="en-US" baseline="0" dirty="0" smtClean="0"/>
              <a:t>  They listed all of their major functional processes.  </a:t>
            </a:r>
          </a:p>
          <a:p>
            <a:endParaRPr lang="en-US" baseline="0" dirty="0" smtClean="0"/>
          </a:p>
          <a:p>
            <a:r>
              <a:rPr lang="en-US" baseline="0" dirty="0" smtClean="0"/>
              <a:t>This particular team had many students who required remedial coursework once they entered the program.  </a:t>
            </a:r>
          </a:p>
          <a:p>
            <a:endParaRPr lang="en-US" baseline="0" dirty="0" smtClean="0"/>
          </a:p>
          <a:p>
            <a:r>
              <a:rPr lang="en-US" baseline="0" dirty="0" smtClean="0"/>
              <a:t>So, which processes did they decide to study in further detail?</a:t>
            </a:r>
          </a:p>
        </p:txBody>
      </p:sp>
      <p:sp>
        <p:nvSpPr>
          <p:cNvPr id="4" name="Slide Number Placeholder 3"/>
          <p:cNvSpPr>
            <a:spLocks noGrp="1"/>
          </p:cNvSpPr>
          <p:nvPr>
            <p:ph type="sldNum" sz="quarter" idx="10"/>
          </p:nvPr>
        </p:nvSpPr>
        <p:spPr/>
        <p:txBody>
          <a:bodyPr/>
          <a:lstStyle/>
          <a:p>
            <a:fld id="{6AF25057-8909-45DE-B8F1-101517E03E3E}" type="slidenum">
              <a:rPr lang="en-US" smtClean="0"/>
              <a:t>8</a:t>
            </a:fld>
            <a:endParaRPr lang="en-US"/>
          </a:p>
        </p:txBody>
      </p:sp>
    </p:spTree>
    <p:extLst>
      <p:ext uri="{BB962C8B-B14F-4D97-AF65-F5344CB8AC3E}">
        <p14:creationId xmlns:p14="http://schemas.microsoft.com/office/powerpoint/2010/main" val="155875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chose to examine their curriculum</a:t>
            </a:r>
            <a:r>
              <a:rPr lang="en-US" baseline="0" dirty="0" smtClean="0"/>
              <a:t> development, instruction, counseling and advisement and career advisement.  </a:t>
            </a:r>
          </a:p>
          <a:p>
            <a:endParaRPr lang="en-US" baseline="0" dirty="0" smtClean="0"/>
          </a:p>
          <a:p>
            <a:r>
              <a:rPr lang="en-US" baseline="0" dirty="0" smtClean="0"/>
              <a:t>The team decided that each of these areas could play a role in students being underprepared for the Program of Study.  </a:t>
            </a:r>
          </a:p>
          <a:p>
            <a:endParaRPr lang="en-US" baseline="0" dirty="0" smtClean="0"/>
          </a:p>
        </p:txBody>
      </p:sp>
      <p:sp>
        <p:nvSpPr>
          <p:cNvPr id="4" name="Slide Number Placeholder 3"/>
          <p:cNvSpPr>
            <a:spLocks noGrp="1"/>
          </p:cNvSpPr>
          <p:nvPr>
            <p:ph type="sldNum" sz="quarter" idx="10"/>
          </p:nvPr>
        </p:nvSpPr>
        <p:spPr/>
        <p:txBody>
          <a:bodyPr/>
          <a:lstStyle/>
          <a:p>
            <a:fld id="{6AF25057-8909-45DE-B8F1-101517E03E3E}" type="slidenum">
              <a:rPr lang="en-US" smtClean="0"/>
              <a:t>9</a:t>
            </a:fld>
            <a:endParaRPr lang="en-US"/>
          </a:p>
        </p:txBody>
      </p:sp>
    </p:spTree>
    <p:extLst>
      <p:ext uri="{BB962C8B-B14F-4D97-AF65-F5344CB8AC3E}">
        <p14:creationId xmlns:p14="http://schemas.microsoft.com/office/powerpoint/2010/main" val="177974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a:t>
            </a:r>
          </a:p>
          <a:p>
            <a:endParaRPr lang="en-US" dirty="0" smtClean="0"/>
          </a:p>
          <a:p>
            <a:pPr marL="228600" indent="-228600">
              <a:buAutoNum type="alphaUcPeriod"/>
            </a:pPr>
            <a:r>
              <a:rPr lang="en-US" dirty="0" smtClean="0"/>
              <a:t>In step 2</a:t>
            </a:r>
            <a:r>
              <a:rPr lang="en-US" baseline="0" dirty="0" smtClean="0"/>
              <a:t> the team will list the specific steps that currently exist for the major process, for each major process selected in Step 1.  These steps do not need to be in any particular order, the team just needs to ensure all steps of the process are present.  </a:t>
            </a:r>
          </a:p>
          <a:p>
            <a:pPr marL="228600" indent="-228600">
              <a:buAutoNum type="alphaUcPeriod"/>
            </a:pPr>
            <a:endParaRPr lang="en-US" baseline="0" dirty="0" smtClean="0"/>
          </a:p>
          <a:p>
            <a:pPr marL="228600" indent="-228600">
              <a:buAutoNum type="alphaUcPeriod"/>
            </a:pPr>
            <a:r>
              <a:rPr lang="en-US" baseline="0" dirty="0" smtClean="0"/>
              <a:t>Use the </a:t>
            </a:r>
            <a:r>
              <a:rPr lang="en-US" i="1" baseline="0" dirty="0" smtClean="0"/>
              <a:t>Detailed Process Description Worksheet</a:t>
            </a:r>
            <a:r>
              <a:rPr lang="en-US" i="0" baseline="0" dirty="0" smtClean="0"/>
              <a:t> (Appendix D) to describe each step.  The description </a:t>
            </a:r>
            <a:r>
              <a:rPr lang="en-US" i="0" u="sng" baseline="0" dirty="0" smtClean="0"/>
              <a:t>must</a:t>
            </a:r>
            <a:r>
              <a:rPr lang="en-US" i="0" baseline="0" dirty="0" smtClean="0"/>
              <a:t> focus on how the process </a:t>
            </a:r>
            <a:r>
              <a:rPr lang="en-US" i="0" u="sng" baseline="0" dirty="0" smtClean="0"/>
              <a:t>currently </a:t>
            </a:r>
            <a:r>
              <a:rPr lang="en-US" i="0" baseline="0" dirty="0" smtClean="0"/>
              <a:t>functions, not on how the process is intended to function.  The team will answer the questions: Who does this? What is done? What are the expected outcomes? As well as identify information about data, issues, and equity relating to the processes identified. </a:t>
            </a:r>
          </a:p>
          <a:p>
            <a:pPr marL="228600" indent="-228600">
              <a:buAutoNum type="alphaUcPeriod"/>
            </a:pPr>
            <a:endParaRPr lang="en-US" i="0" baseline="0" dirty="0" smtClean="0"/>
          </a:p>
          <a:p>
            <a:pPr marL="228600" indent="-228600">
              <a:buAutoNum type="alphaUcPeriod"/>
            </a:pPr>
            <a:r>
              <a:rPr lang="en-US" i="0" baseline="0" dirty="0" smtClean="0"/>
              <a:t>The team will then organize the steps in the order they are supposed to happen, ultimately creating a graphic representation.  For example, let’s say the team chose advising as their process.  The first step may be the students coming to see the advisor, then the advisor asking the student if they have chosen their major, and so on until the advising process has ended.  A visual example will be shown on the next slide. </a:t>
            </a:r>
          </a:p>
          <a:p>
            <a:pPr marL="228600" indent="-228600">
              <a:buAutoNum type="alphaUcPeriod"/>
            </a:pPr>
            <a:endParaRPr lang="en-US" i="0" baseline="0" dirty="0" smtClean="0"/>
          </a:p>
          <a:p>
            <a:pPr marL="0" indent="0">
              <a:buNone/>
            </a:pPr>
            <a:r>
              <a:rPr lang="en-US" i="0" baseline="0" dirty="0" smtClean="0"/>
              <a:t>D.  Finally, the team identifies elements of the process that contribute to the problems previously identified.  Factors that influence equity and outcomes are identified and the team forms one or more hypotheses about why some elements of the process contribute to the selected problems.  </a:t>
            </a:r>
            <a:endParaRPr lang="en-US" dirty="0"/>
          </a:p>
        </p:txBody>
      </p:sp>
      <p:sp>
        <p:nvSpPr>
          <p:cNvPr id="4" name="Slide Number Placeholder 3"/>
          <p:cNvSpPr>
            <a:spLocks noGrp="1"/>
          </p:cNvSpPr>
          <p:nvPr>
            <p:ph type="sldNum" sz="quarter" idx="10"/>
          </p:nvPr>
        </p:nvSpPr>
        <p:spPr/>
        <p:txBody>
          <a:bodyPr/>
          <a:lstStyle/>
          <a:p>
            <a:fld id="{6AF25057-8909-45DE-B8F1-101517E03E3E}" type="slidenum">
              <a:rPr lang="en-US" smtClean="0"/>
              <a:t>10</a:t>
            </a:fld>
            <a:endParaRPr lang="en-US"/>
          </a:p>
        </p:txBody>
      </p:sp>
    </p:spTree>
    <p:extLst>
      <p:ext uri="{BB962C8B-B14F-4D97-AF65-F5344CB8AC3E}">
        <p14:creationId xmlns:p14="http://schemas.microsoft.com/office/powerpoint/2010/main" val="173067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4137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1295400"/>
            <a:ext cx="7848600" cy="4876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5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08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5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47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49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32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36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0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20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2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12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33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399"/>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7772400" cy="4495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30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09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58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8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79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34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94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A6664-65C4-400B-BADE-DB4791E73FC4}"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2387E-4DF5-456C-80D6-CFAC739BD147}"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1143000"/>
          </a:xfrm>
          <a:prstGeom prst="rect">
            <a:avLst/>
          </a:prstGeom>
          <a:solidFill>
            <a:srgbClr val="C8C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91983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518EB-F475-47A5-BD84-EA8C5706200A}" type="datetimeFigureOut">
              <a:rPr lang="en-US" smtClean="0">
                <a:solidFill>
                  <a:prstClr val="black">
                    <a:tint val="75000"/>
                  </a:prstClr>
                </a:solidFill>
              </a:rPr>
              <a:pPr/>
              <a:t>4/30/2012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F91D1-92CB-4CB8-BEE0-162366E473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2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vimeo.com/moogaloop.swf?clip_id=29260453&amp;server=vimeo.com&amp;show_title=0&amp;show_byline=0&amp;show_portrait=0&amp;color=&amp;fullscreen=1&amp;autoplay=0&amp;loop=0"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vimeo.com/moogaloop.swf?clip_id=29164728&amp;server=vimeo.com&amp;show_title=0&amp;show_byline=0&amp;show_portrait=0&amp;color=&amp;fullscreen=1&amp;autoplay=0&amp;loop=0"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occrl.illinois.edu/projects/pathways/phases/3"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mequitypipeline.org/_documents/Guidebook%5b1%5d.pdf" TargetMode="External"/><Relationship Id="rId2" Type="http://schemas.openxmlformats.org/officeDocument/2006/relationships/hyperlink" Target="http://www.doeal.gove/eeo/docs/BusinessProces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occrl@illinois.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acjones3\AppData\Local\Microsoft\Windows\Temporary Internet Files\Content.Outlook\7LS7O5TW\Backgrounds_SectionHeaders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5617" y="1981200"/>
            <a:ext cx="6477000" cy="646331"/>
          </a:xfrm>
          <a:prstGeom prst="rect">
            <a:avLst/>
          </a:prstGeom>
          <a:noFill/>
        </p:spPr>
        <p:txBody>
          <a:bodyPr wrap="square" rtlCol="0">
            <a:spAutoFit/>
          </a:bodyPr>
          <a:lstStyle/>
          <a:p>
            <a:pPr algn="ctr"/>
            <a:r>
              <a:rPr lang="en-US" sz="3600" dirty="0" smtClean="0"/>
              <a:t>Phase Three: Process Assessment</a:t>
            </a:r>
            <a:endParaRPr lang="en-US" sz="3600" dirty="0"/>
          </a:p>
        </p:txBody>
      </p:sp>
      <p:sp>
        <p:nvSpPr>
          <p:cNvPr id="7" name="Rectangle 6"/>
          <p:cNvSpPr/>
          <p:nvPr/>
        </p:nvSpPr>
        <p:spPr>
          <a:xfrm>
            <a:off x="6934200" y="381000"/>
            <a:ext cx="1219200" cy="838200"/>
          </a:xfrm>
          <a:prstGeom prst="rect">
            <a:avLst/>
          </a:prstGeom>
          <a:solidFill>
            <a:srgbClr val="C8C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2</a:t>
            </a:r>
            <a:endParaRPr lang="en-US" dirty="0"/>
          </a:p>
        </p:txBody>
      </p:sp>
      <p:sp>
        <p:nvSpPr>
          <p:cNvPr id="3" name="Content Placeholder 2"/>
          <p:cNvSpPr>
            <a:spLocks noGrp="1"/>
          </p:cNvSpPr>
          <p:nvPr>
            <p:ph type="subTitle" idx="1"/>
          </p:nvPr>
        </p:nvSpPr>
        <p:spPr/>
        <p:txBody>
          <a:bodyPr>
            <a:normAutofit lnSpcReduction="10000"/>
          </a:bodyPr>
          <a:lstStyle/>
          <a:p>
            <a:pPr marL="0" indent="0" algn="ctr">
              <a:buNone/>
            </a:pPr>
            <a:r>
              <a:rPr lang="en-US" dirty="0" smtClean="0"/>
              <a:t>Describe detailed steps for the major processes</a:t>
            </a:r>
          </a:p>
          <a:p>
            <a:pPr marL="0" indent="0">
              <a:buNone/>
            </a:pPr>
            <a:endParaRPr lang="en-US" dirty="0" smtClean="0"/>
          </a:p>
          <a:p>
            <a:r>
              <a:rPr lang="en-US" dirty="0" smtClean="0"/>
              <a:t>Identify and describe steps of process</a:t>
            </a:r>
          </a:p>
          <a:p>
            <a:endParaRPr lang="en-US" dirty="0"/>
          </a:p>
          <a:p>
            <a:r>
              <a:rPr lang="en-US" dirty="0" smtClean="0"/>
              <a:t>Create graphic of process steps</a:t>
            </a:r>
          </a:p>
          <a:p>
            <a:endParaRPr lang="en-US" dirty="0"/>
          </a:p>
          <a:p>
            <a:r>
              <a:rPr lang="en-US" dirty="0" smtClean="0"/>
              <a:t>Identify steps of process that contribute to problem statement</a:t>
            </a:r>
          </a:p>
          <a:p>
            <a:endParaRPr lang="en-US" dirty="0"/>
          </a:p>
          <a:p>
            <a:endParaRPr lang="en-US" dirty="0"/>
          </a:p>
          <a:p>
            <a:endParaRPr lang="en-US" dirty="0"/>
          </a:p>
        </p:txBody>
      </p:sp>
    </p:spTree>
    <p:extLst>
      <p:ext uri="{BB962C8B-B14F-4D97-AF65-F5344CB8AC3E}">
        <p14:creationId xmlns:p14="http://schemas.microsoft.com/office/powerpoint/2010/main" val="328090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Process Map</a:t>
            </a:r>
            <a:endParaRPr lang="en-US" dirty="0"/>
          </a:p>
        </p:txBody>
      </p:sp>
      <p:sp>
        <p:nvSpPr>
          <p:cNvPr id="3" name="Content Placeholder 2"/>
          <p:cNvSpPr>
            <a:spLocks noGrp="1"/>
          </p:cNvSpPr>
          <p:nvPr>
            <p:ph type="subTitle" idx="1"/>
          </p:nvPr>
        </p:nvSpPr>
        <p:spPr/>
        <p:txBody>
          <a:bodyPr/>
          <a:lstStyle/>
          <a:p>
            <a:pPr marL="0" indent="0">
              <a:buNone/>
            </a:pPr>
            <a:r>
              <a:rPr lang="en-US" dirty="0"/>
              <a:t> </a:t>
            </a:r>
          </a:p>
        </p:txBody>
      </p:sp>
      <p:sp>
        <p:nvSpPr>
          <p:cNvPr id="4" name="Rounded Rectangle 3"/>
          <p:cNvSpPr/>
          <p:nvPr/>
        </p:nvSpPr>
        <p:spPr>
          <a:xfrm>
            <a:off x="62405" y="1533525"/>
            <a:ext cx="11430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cxnSp>
        <p:nvCxnSpPr>
          <p:cNvPr id="6" name="Straight Arrow Connector 5"/>
          <p:cNvCxnSpPr/>
          <p:nvPr/>
        </p:nvCxnSpPr>
        <p:spPr>
          <a:xfrm>
            <a:off x="1205405" y="176212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676400" y="1289323"/>
            <a:ext cx="1295400" cy="1028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 students (entering direct from HS, GED or Returning Adults</a:t>
            </a:r>
            <a:endParaRPr lang="en-US" sz="1200" dirty="0"/>
          </a:p>
        </p:txBody>
      </p:sp>
      <p:cxnSp>
        <p:nvCxnSpPr>
          <p:cNvPr id="10" name="Straight Arrow Connector 9"/>
          <p:cNvCxnSpPr/>
          <p:nvPr/>
        </p:nvCxnSpPr>
        <p:spPr>
          <a:xfrm>
            <a:off x="2971800" y="1819602"/>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360683" y="1469478"/>
            <a:ext cx="2590800" cy="61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Recommend to meet with Academic Advisor to develop an educational plan</a:t>
            </a:r>
            <a:endParaRPr lang="en-US" sz="1200" dirty="0"/>
          </a:p>
        </p:txBody>
      </p:sp>
      <p:cxnSp>
        <p:nvCxnSpPr>
          <p:cNvPr id="15" name="Straight Arrow Connector 14"/>
          <p:cNvCxnSpPr>
            <a:endCxn id="16" idx="0"/>
          </p:cNvCxnSpPr>
          <p:nvPr/>
        </p:nvCxnSpPr>
        <p:spPr>
          <a:xfrm flipH="1">
            <a:off x="4291999" y="2051323"/>
            <a:ext cx="302335" cy="353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320449" y="2404977"/>
            <a:ext cx="1943100" cy="6331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Is or becomes C.N.A. &amp; begins gen. ed. courses</a:t>
            </a:r>
            <a:endParaRPr lang="en-US" sz="1200" dirty="0"/>
          </a:p>
        </p:txBody>
      </p:sp>
      <p:cxnSp>
        <p:nvCxnSpPr>
          <p:cNvPr id="18" name="Straight Arrow Connector 17"/>
          <p:cNvCxnSpPr>
            <a:stCxn id="16" idx="2"/>
            <a:endCxn id="23" idx="0"/>
          </p:cNvCxnSpPr>
          <p:nvPr/>
        </p:nvCxnSpPr>
        <p:spPr>
          <a:xfrm flipH="1">
            <a:off x="4270978" y="3038144"/>
            <a:ext cx="21021" cy="41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99428" y="3453962"/>
            <a:ext cx="1943100" cy="5619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Attends Nursing Information Session</a:t>
            </a:r>
            <a:endParaRPr lang="en-US" sz="1200" dirty="0"/>
          </a:p>
        </p:txBody>
      </p:sp>
      <p:cxnSp>
        <p:nvCxnSpPr>
          <p:cNvPr id="26" name="Straight Arrow Connector 25"/>
          <p:cNvCxnSpPr/>
          <p:nvPr/>
        </p:nvCxnSpPr>
        <p:spPr>
          <a:xfrm>
            <a:off x="4207752" y="4000172"/>
            <a:ext cx="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162300" y="4282637"/>
            <a:ext cx="2082692" cy="8319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Take TEAS entrance exam and applies to the Nursing Program</a:t>
            </a:r>
            <a:endParaRPr lang="en-US" sz="1200" dirty="0"/>
          </a:p>
        </p:txBody>
      </p:sp>
      <p:cxnSp>
        <p:nvCxnSpPr>
          <p:cNvPr id="25" name="Straight Arrow Connector 24"/>
          <p:cNvCxnSpPr>
            <a:stCxn id="28" idx="3"/>
            <a:endCxn id="30" idx="1"/>
          </p:cNvCxnSpPr>
          <p:nvPr/>
        </p:nvCxnSpPr>
        <p:spPr>
          <a:xfrm flipV="1">
            <a:off x="5244992" y="2639820"/>
            <a:ext cx="1360596" cy="2058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605588" y="2318023"/>
            <a:ext cx="1890712" cy="6435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Accepted into Nursing Program</a:t>
            </a:r>
            <a:endParaRPr lang="en-US" sz="1200" dirty="0"/>
          </a:p>
        </p:txBody>
      </p:sp>
      <p:cxnSp>
        <p:nvCxnSpPr>
          <p:cNvPr id="36" name="Straight Arrow Connector 35"/>
          <p:cNvCxnSpPr/>
          <p:nvPr/>
        </p:nvCxnSpPr>
        <p:spPr>
          <a:xfrm flipH="1">
            <a:off x="6902667" y="2961617"/>
            <a:ext cx="538576" cy="957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2"/>
            <a:endCxn id="8199" idx="0"/>
          </p:cNvCxnSpPr>
          <p:nvPr/>
        </p:nvCxnSpPr>
        <p:spPr>
          <a:xfrm>
            <a:off x="7550944" y="2961617"/>
            <a:ext cx="723325" cy="819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8" name="Rounded Rectangle 8197"/>
          <p:cNvSpPr/>
          <p:nvPr/>
        </p:nvSpPr>
        <p:spPr>
          <a:xfrm>
            <a:off x="6239533" y="3924300"/>
            <a:ext cx="1009651" cy="716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Failure: Theory, Math</a:t>
            </a:r>
            <a:endParaRPr lang="en-US" sz="1200" dirty="0"/>
          </a:p>
        </p:txBody>
      </p:sp>
      <p:sp>
        <p:nvSpPr>
          <p:cNvPr id="8199" name="Rounded Rectangle 8198"/>
          <p:cNvSpPr/>
          <p:nvPr/>
        </p:nvSpPr>
        <p:spPr>
          <a:xfrm>
            <a:off x="7771086" y="3781097"/>
            <a:ext cx="1006365" cy="76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Success</a:t>
            </a:r>
            <a:endParaRPr lang="en-US" dirty="0"/>
          </a:p>
        </p:txBody>
      </p:sp>
      <p:cxnSp>
        <p:nvCxnSpPr>
          <p:cNvPr id="43" name="Straight Arrow Connector 42"/>
          <p:cNvCxnSpPr>
            <a:endCxn id="8200" idx="0"/>
          </p:cNvCxnSpPr>
          <p:nvPr/>
        </p:nvCxnSpPr>
        <p:spPr>
          <a:xfrm flipH="1">
            <a:off x="6698293" y="4640974"/>
            <a:ext cx="92132" cy="369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340944" y="4520762"/>
            <a:ext cx="95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0" name="Rounded Rectangle 8199"/>
          <p:cNvSpPr/>
          <p:nvPr/>
        </p:nvSpPr>
        <p:spPr>
          <a:xfrm>
            <a:off x="5955343" y="5010150"/>
            <a:ext cx="1485900" cy="723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Enrichment Seminar and Remediation Tutoring</a:t>
            </a:r>
            <a:endParaRPr lang="en-US" sz="1200" dirty="0"/>
          </a:p>
        </p:txBody>
      </p:sp>
      <p:sp>
        <p:nvSpPr>
          <p:cNvPr id="46" name="Rounded Rectangle 45"/>
          <p:cNvSpPr/>
          <p:nvPr/>
        </p:nvSpPr>
        <p:spPr>
          <a:xfrm>
            <a:off x="7725103" y="4825562"/>
            <a:ext cx="1174531" cy="723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Graduation</a:t>
            </a:r>
            <a:endParaRPr lang="en-US" sz="1200" dirty="0"/>
          </a:p>
        </p:txBody>
      </p:sp>
      <p:cxnSp>
        <p:nvCxnSpPr>
          <p:cNvPr id="47" name="Straight Arrow Connector 46"/>
          <p:cNvCxnSpPr/>
          <p:nvPr/>
        </p:nvCxnSpPr>
        <p:spPr>
          <a:xfrm>
            <a:off x="6656990" y="5734050"/>
            <a:ext cx="0" cy="361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1" name="Rounded Rectangle 8200"/>
          <p:cNvSpPr/>
          <p:nvPr/>
        </p:nvSpPr>
        <p:spPr>
          <a:xfrm>
            <a:off x="6046733" y="6096000"/>
            <a:ext cx="1254097" cy="4953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Graduation</a:t>
            </a:r>
            <a:endParaRPr lang="en-US" dirty="0"/>
          </a:p>
        </p:txBody>
      </p:sp>
    </p:spTree>
    <p:extLst>
      <p:ext uri="{BB962C8B-B14F-4D97-AF65-F5344CB8AC3E}">
        <p14:creationId xmlns:p14="http://schemas.microsoft.com/office/powerpoint/2010/main" val="2411597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C4A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 Problems</a:t>
            </a:r>
            <a:endParaRPr lang="en-US" dirty="0"/>
          </a:p>
        </p:txBody>
      </p:sp>
      <p:pic>
        <p:nvPicPr>
          <p:cNvPr id="4" name="moogaloop.swf?clip_id=29260453&amp;server=vimeo.com&amp;show_title=0&amp;show_byline=0&amp;show_portrait=0&amp;color=&amp;fullscreen=1&amp;autoplay=0&amp;loop=0"/>
          <p:cNvPicPr>
            <a:picLocks noGrp="1" noRot="1" noChangeAspect="1"/>
          </p:cNvPicPr>
          <p:nvPr>
            <p:ph idx="4294967295"/>
            <a:videoFile r:link="rId1"/>
          </p:nvPr>
        </p:nvPicPr>
        <p:blipFill>
          <a:blip r:embed="rId4"/>
          <a:stretch>
            <a:fillRect/>
          </a:stretch>
        </p:blipFill>
        <p:spPr>
          <a:xfrm>
            <a:off x="914400" y="1143000"/>
            <a:ext cx="7162800" cy="5372100"/>
          </a:xfrm>
          <a:prstGeom prst="rect">
            <a:avLst/>
          </a:prstGeom>
        </p:spPr>
      </p:pic>
    </p:spTree>
    <p:extLst>
      <p:ext uri="{BB962C8B-B14F-4D97-AF65-F5344CB8AC3E}">
        <p14:creationId xmlns:p14="http://schemas.microsoft.com/office/powerpoint/2010/main" val="19505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3</a:t>
            </a:r>
            <a:endParaRPr lang="en-US" dirty="0"/>
          </a:p>
        </p:txBody>
      </p:sp>
      <p:sp>
        <p:nvSpPr>
          <p:cNvPr id="3" name="Content Placeholder 2"/>
          <p:cNvSpPr>
            <a:spLocks noGrp="1"/>
          </p:cNvSpPr>
          <p:nvPr>
            <p:ph type="subTitle" idx="1"/>
          </p:nvPr>
        </p:nvSpPr>
        <p:spPr/>
        <p:txBody>
          <a:bodyPr>
            <a:normAutofit/>
          </a:bodyPr>
          <a:lstStyle/>
          <a:p>
            <a:pPr marL="0" indent="0">
              <a:buNone/>
            </a:pPr>
            <a:r>
              <a:rPr lang="en-US" sz="2800" dirty="0" smtClean="0"/>
              <a:t>Identify </a:t>
            </a:r>
            <a:r>
              <a:rPr lang="en-US" sz="2800" dirty="0"/>
              <a:t>p</a:t>
            </a:r>
            <a:r>
              <a:rPr lang="en-US" sz="2800" dirty="0" smtClean="0"/>
              <a:t>otential factors that contribute to the identified problems</a:t>
            </a:r>
          </a:p>
          <a:p>
            <a:endParaRPr lang="en-US" sz="2800" dirty="0" smtClean="0"/>
          </a:p>
          <a:p>
            <a:r>
              <a:rPr lang="en-US" sz="2800" dirty="0" smtClean="0"/>
              <a:t>Identify contributing factors and relationships between them. </a:t>
            </a:r>
          </a:p>
          <a:p>
            <a:endParaRPr lang="en-US" sz="2800" dirty="0"/>
          </a:p>
          <a:p>
            <a:r>
              <a:rPr lang="en-US" sz="2800" dirty="0" smtClean="0"/>
              <a:t>Determine which factors are underlying contributors to the problem</a:t>
            </a:r>
          </a:p>
          <a:p>
            <a:endParaRPr lang="en-US" sz="2800" dirty="0"/>
          </a:p>
          <a:p>
            <a:r>
              <a:rPr lang="en-US" sz="2800" dirty="0" smtClean="0"/>
              <a:t>Reach consensus on contributing factors</a:t>
            </a:r>
            <a:endParaRPr lang="en-US" sz="2800" dirty="0"/>
          </a:p>
        </p:txBody>
      </p:sp>
    </p:spTree>
    <p:extLst>
      <p:ext uri="{BB962C8B-B14F-4D97-AF65-F5344CB8AC3E}">
        <p14:creationId xmlns:p14="http://schemas.microsoft.com/office/powerpoint/2010/main" val="222916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Fishbone Diagram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28574259"/>
              </p:ext>
            </p:extLst>
          </p:nvPr>
        </p:nvGraphicFramePr>
        <p:xfrm>
          <a:off x="0" y="1143000"/>
          <a:ext cx="9144000" cy="5719482"/>
        </p:xfrm>
        <a:graphic>
          <a:graphicData uri="http://schemas.openxmlformats.org/presentationml/2006/ole">
            <mc:AlternateContent xmlns:mc="http://schemas.openxmlformats.org/markup-compatibility/2006">
              <mc:Choice xmlns:v="urn:schemas-microsoft-com:vml" Requires="v">
                <p:oleObj spid="_x0000_s7221" name="Acrobat Document" r:id="rId4" imgW="7553277" imgH="5838730" progId="AcroExch.Document.7">
                  <p:embed/>
                </p:oleObj>
              </mc:Choice>
              <mc:Fallback>
                <p:oleObj name="Acrobat Document" r:id="rId4" imgW="7553277" imgH="5838730" progId="AcroExch.Document.7">
                  <p:embed/>
                  <p:pic>
                    <p:nvPicPr>
                      <p:cNvPr id="0" name=""/>
                      <p:cNvPicPr/>
                      <p:nvPr/>
                    </p:nvPicPr>
                    <p:blipFill>
                      <a:blip r:embed="rId5"/>
                      <a:stretch>
                        <a:fillRect/>
                      </a:stretch>
                    </p:blipFill>
                    <p:spPr>
                      <a:xfrm>
                        <a:off x="0" y="1143000"/>
                        <a:ext cx="9144000" cy="5719482"/>
                      </a:xfrm>
                      <a:prstGeom prst="rect">
                        <a:avLst/>
                      </a:prstGeom>
                    </p:spPr>
                  </p:pic>
                </p:oleObj>
              </mc:Fallback>
            </mc:AlternateContent>
          </a:graphicData>
        </a:graphic>
      </p:graphicFrame>
    </p:spTree>
    <p:extLst>
      <p:ext uri="{BB962C8B-B14F-4D97-AF65-F5344CB8AC3E}">
        <p14:creationId xmlns:p14="http://schemas.microsoft.com/office/powerpoint/2010/main" val="76377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C4A8"/>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2286000"/>
          </a:xfrm>
          <a:solidFill>
            <a:srgbClr val="C8C4A8"/>
          </a:solidFill>
        </p:spPr>
        <p:txBody>
          <a:bodyPr>
            <a:noAutofit/>
          </a:bodyPr>
          <a:lstStyle/>
          <a:p>
            <a:pPr algn="l"/>
            <a:r>
              <a:rPr lang="en-US" sz="2100" dirty="0" smtClean="0">
                <a:solidFill>
                  <a:schemeClr val="tx1"/>
                </a:solidFill>
              </a:rPr>
              <a:t/>
            </a:r>
            <a:br>
              <a:rPr lang="en-US" sz="2100" dirty="0" smtClean="0">
                <a:solidFill>
                  <a:schemeClr val="tx1"/>
                </a:solidFill>
              </a:rPr>
            </a:br>
            <a:r>
              <a:rPr lang="en-US" sz="2100" dirty="0">
                <a:solidFill>
                  <a:schemeClr val="tx1"/>
                </a:solidFill>
              </a:rPr>
              <a:t/>
            </a:r>
            <a:br>
              <a:rPr lang="en-US" sz="2100" dirty="0">
                <a:solidFill>
                  <a:schemeClr val="tx1"/>
                </a:solidFill>
              </a:rPr>
            </a:br>
            <a:r>
              <a:rPr lang="en-US" sz="2100" dirty="0" smtClean="0">
                <a:solidFill>
                  <a:schemeClr val="tx1"/>
                </a:solidFill>
              </a:rPr>
              <a:t>“We were able to see what processes are currently in place and to see what barriers there are for students trying to enter into </a:t>
            </a:r>
            <a:r>
              <a:rPr lang="en-US" sz="2100" dirty="0" err="1" smtClean="0">
                <a:solidFill>
                  <a:schemeClr val="tx1"/>
                </a:solidFill>
              </a:rPr>
              <a:t>Waubonsee</a:t>
            </a:r>
            <a:r>
              <a:rPr lang="en-US" sz="2100" dirty="0" smtClean="0">
                <a:solidFill>
                  <a:schemeClr val="tx1"/>
                </a:solidFill>
              </a:rPr>
              <a:t>.” </a:t>
            </a:r>
            <a:br>
              <a:rPr lang="en-US" sz="2100" dirty="0" smtClean="0">
                <a:solidFill>
                  <a:schemeClr val="tx1"/>
                </a:solidFill>
              </a:rPr>
            </a:br>
            <a:r>
              <a:rPr lang="en-US" sz="2100" dirty="0" smtClean="0">
                <a:solidFill>
                  <a:schemeClr val="tx1"/>
                </a:solidFill>
              </a:rPr>
              <a:t/>
            </a:r>
            <a:br>
              <a:rPr lang="en-US" sz="2100" dirty="0" smtClean="0">
                <a:solidFill>
                  <a:schemeClr val="tx1"/>
                </a:solidFill>
              </a:rPr>
            </a:br>
            <a:r>
              <a:rPr lang="en-US" sz="2100" dirty="0" smtClean="0">
                <a:solidFill>
                  <a:schemeClr val="tx1"/>
                </a:solidFill>
              </a:rPr>
              <a:t>			          </a:t>
            </a:r>
            <a:br>
              <a:rPr lang="en-US" sz="2100" dirty="0" smtClean="0">
                <a:solidFill>
                  <a:schemeClr val="tx1"/>
                </a:solidFill>
              </a:rPr>
            </a:br>
            <a:r>
              <a:rPr lang="en-US" sz="2100" dirty="0">
                <a:solidFill>
                  <a:schemeClr val="tx1"/>
                </a:solidFill>
              </a:rPr>
              <a:t>	</a:t>
            </a:r>
            <a:r>
              <a:rPr lang="en-US" sz="2100" dirty="0" smtClean="0">
                <a:solidFill>
                  <a:schemeClr val="tx1"/>
                </a:solidFill>
              </a:rPr>
              <a:t>		    – </a:t>
            </a:r>
            <a:r>
              <a:rPr lang="en-US" sz="2100" i="1" dirty="0" smtClean="0">
                <a:solidFill>
                  <a:schemeClr val="tx1"/>
                </a:solidFill>
              </a:rPr>
              <a:t>Kristin </a:t>
            </a:r>
            <a:r>
              <a:rPr lang="en-US" sz="2100" i="1" dirty="0" err="1" smtClean="0">
                <a:solidFill>
                  <a:schemeClr val="tx1"/>
                </a:solidFill>
              </a:rPr>
              <a:t>Santillan</a:t>
            </a:r>
            <a:r>
              <a:rPr lang="en-US" sz="2100" i="1" dirty="0" smtClean="0">
                <a:solidFill>
                  <a:schemeClr val="tx1"/>
                </a:solidFill>
              </a:rPr>
              <a:t>, </a:t>
            </a:r>
            <a:r>
              <a:rPr lang="en-US" sz="2100" i="1" dirty="0" err="1" smtClean="0">
                <a:solidFill>
                  <a:schemeClr val="tx1"/>
                </a:solidFill>
              </a:rPr>
              <a:t>Waubonsee</a:t>
            </a:r>
            <a:r>
              <a:rPr lang="en-US" sz="2100" i="1" dirty="0" smtClean="0">
                <a:solidFill>
                  <a:schemeClr val="tx1"/>
                </a:solidFill>
              </a:rPr>
              <a:t> Partnership</a:t>
            </a:r>
            <a:r>
              <a:rPr lang="en-US" sz="2100" dirty="0" smtClean="0">
                <a:solidFill>
                  <a:schemeClr val="tx1"/>
                </a:solidFill>
              </a:rPr>
              <a:t/>
            </a:r>
            <a:br>
              <a:rPr lang="en-US" sz="2100" dirty="0" smtClean="0">
                <a:solidFill>
                  <a:schemeClr val="tx1"/>
                </a:solidFill>
              </a:rPr>
            </a:br>
            <a:r>
              <a:rPr lang="en-US" sz="2100" dirty="0" smtClean="0">
                <a:solidFill>
                  <a:schemeClr val="tx1"/>
                </a:solidFill>
              </a:rPr>
              <a:t/>
            </a:r>
            <a:br>
              <a:rPr lang="en-US" sz="2100" dirty="0" smtClean="0">
                <a:solidFill>
                  <a:schemeClr val="tx1"/>
                </a:solidFill>
              </a:rPr>
            </a:br>
            <a:endParaRPr lang="en-US" sz="2100" dirty="0">
              <a:solidFill>
                <a:schemeClr val="tx1"/>
              </a:solidFill>
            </a:endParaRPr>
          </a:p>
        </p:txBody>
      </p:sp>
      <p:pic>
        <p:nvPicPr>
          <p:cNvPr id="614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05000" y="2819400"/>
            <a:ext cx="5410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28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C4A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a:p>
        </p:txBody>
      </p:sp>
      <p:sp>
        <p:nvSpPr>
          <p:cNvPr id="5" name="TextBox 4"/>
          <p:cNvSpPr txBox="1"/>
          <p:nvPr/>
        </p:nvSpPr>
        <p:spPr>
          <a:xfrm>
            <a:off x="1219200" y="228600"/>
            <a:ext cx="6705600" cy="769441"/>
          </a:xfrm>
          <a:prstGeom prst="rect">
            <a:avLst/>
          </a:prstGeom>
          <a:noFill/>
        </p:spPr>
        <p:txBody>
          <a:bodyPr wrap="square" rtlCol="0">
            <a:spAutoFit/>
          </a:bodyPr>
          <a:lstStyle/>
          <a:p>
            <a:pPr algn="ctr"/>
            <a:r>
              <a:rPr lang="en-US" sz="4400" dirty="0" smtClean="0">
                <a:latin typeface="+mj-lt"/>
              </a:rPr>
              <a:t>Phase Three in Action</a:t>
            </a:r>
            <a:endParaRPr lang="en-US" sz="4400" dirty="0">
              <a:latin typeface="+mj-lt"/>
            </a:endParaRPr>
          </a:p>
        </p:txBody>
      </p:sp>
      <p:pic>
        <p:nvPicPr>
          <p:cNvPr id="6" name="moogaloop.swf?clip_id=29164728&amp;server=vimeo.com&amp;show_title=0&amp;show_byline=0&amp;show_portrait=0&amp;color=&amp;fullscreen=1&amp;autoplay=0&amp;loop=0"/>
          <p:cNvPicPr>
            <a:picLocks noRot="1" noChangeAspect="1"/>
          </p:cNvPicPr>
          <p:nvPr>
            <a:videoFile r:link="rId1"/>
          </p:nvPr>
        </p:nvPicPr>
        <p:blipFill>
          <a:blip r:embed="rId4"/>
          <a:stretch>
            <a:fillRect/>
          </a:stretch>
        </p:blipFill>
        <p:spPr>
          <a:xfrm>
            <a:off x="1219200" y="1371600"/>
            <a:ext cx="7010400" cy="5257800"/>
          </a:xfrm>
          <a:prstGeom prst="rect">
            <a:avLst/>
          </a:prstGeom>
        </p:spPr>
      </p:pic>
    </p:spTree>
    <p:extLst>
      <p:ext uri="{BB962C8B-B14F-4D97-AF65-F5344CB8AC3E}">
        <p14:creationId xmlns:p14="http://schemas.microsoft.com/office/powerpoint/2010/main" val="5627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Phase Three Webpage</a:t>
            </a:r>
            <a:endParaRPr lang="en-US" dirty="0"/>
          </a:p>
        </p:txBody>
      </p:sp>
      <p:sp>
        <p:nvSpPr>
          <p:cNvPr id="3" name="Content Placeholder 2"/>
          <p:cNvSpPr>
            <a:spLocks noGrp="1"/>
          </p:cNvSpPr>
          <p:nvPr>
            <p:ph type="subTitle" idx="1"/>
          </p:nvPr>
        </p:nvSpPr>
        <p:spPr/>
        <p:txBody>
          <a:bodyPr>
            <a:normAutofit/>
          </a:bodyPr>
          <a:lstStyle/>
          <a:p>
            <a:pPr marL="0" indent="0" algn="ctr">
              <a:buNone/>
            </a:pPr>
            <a:endParaRPr lang="en-US" sz="2400" dirty="0" smtClean="0"/>
          </a:p>
          <a:p>
            <a:pPr marL="0" indent="0">
              <a:buNone/>
            </a:pPr>
            <a:r>
              <a:rPr lang="en-US" sz="2400" dirty="0" smtClean="0"/>
              <a:t>This link takes you to tools and support materials that your team needs to complete Phase Three. </a:t>
            </a:r>
          </a:p>
          <a:p>
            <a:pPr marL="0" indent="0">
              <a:buNone/>
            </a:pPr>
            <a:endParaRPr lang="en-US" sz="2400" dirty="0"/>
          </a:p>
          <a:p>
            <a:pPr algn="ctr"/>
            <a:r>
              <a:rPr lang="en-US" sz="2400">
                <a:hlinkClick r:id="rId2"/>
              </a:rPr>
              <a:t>http://</a:t>
            </a:r>
            <a:r>
              <a:rPr lang="en-US" sz="2400" smtClean="0">
                <a:hlinkClick r:id="rId2"/>
              </a:rPr>
              <a:t>occrl.illinois.edu/projects/pathways/phases/3</a:t>
            </a:r>
            <a:endParaRPr lang="en-US" sz="2400" smtClean="0"/>
          </a:p>
          <a:p>
            <a:pPr algn="ctr"/>
            <a:endParaRPr lang="en-US" sz="2400" dirty="0"/>
          </a:p>
        </p:txBody>
      </p:sp>
    </p:spTree>
    <p:extLst>
      <p:ext uri="{BB962C8B-B14F-4D97-AF65-F5344CB8AC3E}">
        <p14:creationId xmlns:p14="http://schemas.microsoft.com/office/powerpoint/2010/main" val="4089386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References and Resources</a:t>
            </a:r>
            <a:endParaRPr lang="en-US" dirty="0"/>
          </a:p>
        </p:txBody>
      </p:sp>
      <p:sp>
        <p:nvSpPr>
          <p:cNvPr id="3" name="Content Placeholder 2"/>
          <p:cNvSpPr>
            <a:spLocks noGrp="1"/>
          </p:cNvSpPr>
          <p:nvPr>
            <p:ph type="subTitle" idx="1"/>
          </p:nvPr>
        </p:nvSpPr>
        <p:spPr>
          <a:xfrm>
            <a:off x="609600" y="1295400"/>
            <a:ext cx="7848600" cy="5334000"/>
          </a:xfrm>
        </p:spPr>
        <p:txBody>
          <a:bodyPr>
            <a:normAutofit fontScale="92500"/>
          </a:bodyPr>
          <a:lstStyle/>
          <a:p>
            <a:pPr marL="0" indent="0">
              <a:spcBef>
                <a:spcPts val="0"/>
              </a:spcBef>
              <a:spcAft>
                <a:spcPts val="600"/>
              </a:spcAft>
              <a:buNone/>
            </a:pPr>
            <a:r>
              <a:rPr lang="en-US" sz="1600" dirty="0" err="1" smtClean="0"/>
              <a:t>Dozois</a:t>
            </a:r>
            <a:r>
              <a:rPr lang="en-US" sz="1600" dirty="0" smtClean="0"/>
              <a:t>, E., </a:t>
            </a:r>
            <a:r>
              <a:rPr lang="en-US" sz="1600" dirty="0" err="1" smtClean="0"/>
              <a:t>Langlois</a:t>
            </a:r>
            <a:r>
              <a:rPr lang="en-US" sz="1600" dirty="0" smtClean="0"/>
              <a:t>, M. &amp; Blanchet-Cohen, N. (2010). </a:t>
            </a:r>
            <a:r>
              <a:rPr lang="en-US" sz="1600" i="1" dirty="0" smtClean="0"/>
              <a:t>DE 201: A Practitioners Guide to </a:t>
            </a:r>
          </a:p>
          <a:p>
            <a:pPr marL="0" indent="0">
              <a:spcBef>
                <a:spcPts val="0"/>
              </a:spcBef>
              <a:spcAft>
                <a:spcPts val="600"/>
              </a:spcAft>
              <a:buNone/>
            </a:pPr>
            <a:r>
              <a:rPr lang="en-US" sz="1600" i="1" dirty="0" smtClean="0"/>
              <a:t>	Developmental Evaluation. </a:t>
            </a:r>
            <a:r>
              <a:rPr lang="en-US" sz="1600" dirty="0" smtClean="0"/>
              <a:t>The J.W. McConnell Family Foundation and the</a:t>
            </a:r>
          </a:p>
          <a:p>
            <a:pPr marL="0" indent="0">
              <a:spcBef>
                <a:spcPts val="0"/>
              </a:spcBef>
              <a:spcAft>
                <a:spcPts val="600"/>
              </a:spcAft>
              <a:buNone/>
            </a:pPr>
            <a:r>
              <a:rPr lang="en-US" sz="1600" dirty="0" smtClean="0"/>
              <a:t> 	International Institute for Child Rights and Development.  Available online: </a:t>
            </a:r>
          </a:p>
          <a:p>
            <a:pPr marL="0" indent="0">
              <a:spcBef>
                <a:spcPts val="0"/>
              </a:spcBef>
              <a:spcAft>
                <a:spcPts val="600"/>
              </a:spcAft>
              <a:buNone/>
            </a:pPr>
            <a:r>
              <a:rPr lang="en-US" sz="1600" dirty="0" smtClean="0"/>
              <a:t>	http://www.mcconnellfoundation.ca/assets/Media%20Library/Publications/DE%2020</a:t>
            </a:r>
          </a:p>
          <a:p>
            <a:pPr marL="0" indent="0">
              <a:spcBef>
                <a:spcPts val="0"/>
              </a:spcBef>
              <a:spcAft>
                <a:spcPts val="600"/>
              </a:spcAft>
              <a:buNone/>
            </a:pPr>
            <a:r>
              <a:rPr lang="en-US" sz="1600" dirty="0" smtClean="0"/>
              <a:t>	1%20EN.pdf</a:t>
            </a:r>
          </a:p>
          <a:p>
            <a:pPr marL="0" indent="0">
              <a:spcBef>
                <a:spcPts val="0"/>
              </a:spcBef>
              <a:spcAft>
                <a:spcPts val="600"/>
              </a:spcAft>
              <a:buNone/>
            </a:pPr>
            <a:r>
              <a:rPr lang="en-US" sz="1600" dirty="0"/>
              <a:t>Process Description Worksheet is adapted from a similar worksheet produced by the National </a:t>
            </a:r>
          </a:p>
          <a:p>
            <a:pPr marL="0" indent="0">
              <a:spcBef>
                <a:spcPts val="0"/>
              </a:spcBef>
              <a:spcAft>
                <a:spcPts val="600"/>
              </a:spcAft>
              <a:buNone/>
            </a:pPr>
            <a:r>
              <a:rPr lang="en-US" sz="1600" dirty="0"/>
              <a:t>	Nuclear Security Administration, Equal Employment Opportunity and Diversity Office. </a:t>
            </a:r>
          </a:p>
          <a:p>
            <a:pPr marL="0" indent="0">
              <a:spcBef>
                <a:spcPts val="0"/>
              </a:spcBef>
              <a:spcAft>
                <a:spcPts val="600"/>
              </a:spcAft>
              <a:buNone/>
            </a:pPr>
            <a:r>
              <a:rPr lang="en-US" sz="1600" dirty="0"/>
              <a:t>	</a:t>
            </a:r>
            <a:r>
              <a:rPr lang="en-US" sz="1600" i="1" dirty="0"/>
              <a:t>NNSA EEO Counselor Pre-Complaint Processing, </a:t>
            </a:r>
            <a:r>
              <a:rPr lang="en-US" sz="1600" dirty="0"/>
              <a:t>Karen R. </a:t>
            </a:r>
            <a:r>
              <a:rPr lang="en-US" sz="1600" dirty="0" err="1"/>
              <a:t>Harger</a:t>
            </a:r>
            <a:r>
              <a:rPr lang="en-US" sz="1600" dirty="0"/>
              <a:t>, Patty Padilla, </a:t>
            </a:r>
          </a:p>
          <a:p>
            <a:pPr marL="0" indent="0">
              <a:spcBef>
                <a:spcPts val="0"/>
              </a:spcBef>
              <a:spcAft>
                <a:spcPts val="600"/>
              </a:spcAft>
              <a:buNone/>
            </a:pPr>
            <a:r>
              <a:rPr lang="en-US" sz="1600" dirty="0"/>
              <a:t>	8/24/2006. Available online: </a:t>
            </a:r>
            <a:r>
              <a:rPr lang="en-US" sz="1600" dirty="0">
                <a:hlinkClick r:id="rId2"/>
              </a:rPr>
              <a:t>http://www.doeal.gove/eeo/docs/BusinessProcess.pdf</a:t>
            </a:r>
            <a:r>
              <a:rPr lang="en-US" sz="1600" dirty="0"/>
              <a:t> </a:t>
            </a:r>
          </a:p>
          <a:p>
            <a:pPr marL="0" indent="0">
              <a:spcBef>
                <a:spcPts val="0"/>
              </a:spcBef>
              <a:spcAft>
                <a:spcPts val="600"/>
              </a:spcAft>
              <a:buNone/>
            </a:pPr>
            <a:r>
              <a:rPr lang="en-US" sz="1600" dirty="0" err="1" smtClean="0"/>
              <a:t>Tague</a:t>
            </a:r>
            <a:r>
              <a:rPr lang="en-US" sz="1600" dirty="0" smtClean="0"/>
              <a:t>, N.R. (2004). The Quality Toolbox: 2</a:t>
            </a:r>
            <a:r>
              <a:rPr lang="en-US" sz="1600" baseline="30000" dirty="0" smtClean="0"/>
              <a:t>nd</a:t>
            </a:r>
            <a:r>
              <a:rPr lang="en-US" sz="1600" dirty="0" smtClean="0"/>
              <a:t> Edition. Milwaukee, WI: ASQ Quality Press. More </a:t>
            </a:r>
          </a:p>
          <a:p>
            <a:pPr marL="0" indent="0">
              <a:spcBef>
                <a:spcPts val="0"/>
              </a:spcBef>
              <a:spcAft>
                <a:spcPts val="600"/>
              </a:spcAft>
              <a:buNone/>
            </a:pPr>
            <a:r>
              <a:rPr lang="en-US" sz="1600" dirty="0" smtClean="0"/>
              <a:t>	information about the book available online: http://asq.org/quality-press/display-     </a:t>
            </a:r>
          </a:p>
          <a:p>
            <a:pPr marL="0" indent="0">
              <a:spcBef>
                <a:spcPts val="0"/>
              </a:spcBef>
              <a:spcAft>
                <a:spcPts val="600"/>
              </a:spcAft>
              <a:buNone/>
            </a:pPr>
            <a:r>
              <a:rPr lang="en-US" sz="1600" dirty="0"/>
              <a:t> </a:t>
            </a:r>
            <a:r>
              <a:rPr lang="en-US" sz="1600" dirty="0" smtClean="0"/>
              <a:t>                  item/</a:t>
            </a:r>
            <a:r>
              <a:rPr lang="en-US" sz="1600" dirty="0" err="1" smtClean="0"/>
              <a:t>index.html?item</a:t>
            </a:r>
            <a:r>
              <a:rPr lang="en-US" sz="1600" dirty="0" smtClean="0"/>
              <a:t>=H1224 </a:t>
            </a:r>
            <a:endParaRPr lang="en-US" sz="1600" dirty="0"/>
          </a:p>
          <a:p>
            <a:pPr marL="0" indent="0">
              <a:spcBef>
                <a:spcPts val="0"/>
              </a:spcBef>
              <a:spcAft>
                <a:spcPts val="600"/>
              </a:spcAft>
              <a:buNone/>
            </a:pPr>
            <a:r>
              <a:rPr lang="en-US" sz="1600" dirty="0" smtClean="0"/>
              <a:t>The instructions for step 3, including the Contributing Factors Worksheet are adapted from: </a:t>
            </a:r>
          </a:p>
          <a:p>
            <a:pPr marL="0" indent="0">
              <a:spcBef>
                <a:spcPts val="0"/>
              </a:spcBef>
              <a:spcAft>
                <a:spcPts val="600"/>
              </a:spcAft>
              <a:buNone/>
            </a:pPr>
            <a:r>
              <a:rPr lang="en-US" sz="1600" dirty="0" smtClean="0"/>
              <a:t>	</a:t>
            </a:r>
            <a:r>
              <a:rPr lang="en-US" sz="1600" i="1" dirty="0" smtClean="0"/>
              <a:t>Improving Performance: A Five-Step Process</a:t>
            </a:r>
            <a:r>
              <a:rPr lang="en-US" sz="1600" dirty="0" smtClean="0"/>
              <a:t>, U.S. Department of Education, Division of </a:t>
            </a:r>
          </a:p>
          <a:p>
            <a:pPr marL="0" indent="0">
              <a:spcBef>
                <a:spcPts val="0"/>
              </a:spcBef>
              <a:spcAft>
                <a:spcPts val="600"/>
              </a:spcAft>
              <a:buNone/>
            </a:pPr>
            <a:r>
              <a:rPr lang="en-US" sz="1600" dirty="0" smtClean="0"/>
              <a:t>	Vocational and Technical Education, Version 2, August 2002. pp. 14-19. Available </a:t>
            </a:r>
          </a:p>
          <a:p>
            <a:pPr marL="0" indent="0">
              <a:spcBef>
                <a:spcPts val="0"/>
              </a:spcBef>
              <a:spcAft>
                <a:spcPts val="600"/>
              </a:spcAft>
              <a:buNone/>
            </a:pPr>
            <a:r>
              <a:rPr lang="en-US" sz="1600" dirty="0" smtClean="0"/>
              <a:t>	online: </a:t>
            </a:r>
            <a:r>
              <a:rPr lang="en-US" sz="1600" dirty="0" smtClean="0">
                <a:hlinkClick r:id="rId3"/>
              </a:rPr>
              <a:t>http://www.stemequitypipeline.org/_documents/Guidebook[1].pdf</a:t>
            </a:r>
            <a:r>
              <a:rPr lang="en-US" sz="1600" dirty="0" smtClean="0"/>
              <a:t> </a:t>
            </a:r>
          </a:p>
        </p:txBody>
      </p:sp>
    </p:spTree>
    <p:extLst>
      <p:ext uri="{BB962C8B-B14F-4D97-AF65-F5344CB8AC3E}">
        <p14:creationId xmlns:p14="http://schemas.microsoft.com/office/powerpoint/2010/main" val="717949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OCCRL</a:t>
            </a:r>
            <a:endParaRPr lang="en-US" dirty="0"/>
          </a:p>
        </p:txBody>
      </p:sp>
      <p:sp>
        <p:nvSpPr>
          <p:cNvPr id="3" name="Content Placeholder 2"/>
          <p:cNvSpPr>
            <a:spLocks noGrp="1"/>
          </p:cNvSpPr>
          <p:nvPr>
            <p:ph type="subTitle" idx="1"/>
          </p:nvPr>
        </p:nvSpPr>
        <p:spPr/>
        <p:txBody>
          <a:bodyPr/>
          <a:lstStyle/>
          <a:p>
            <a:pPr>
              <a:buFont typeface="Wingdings" pitchFamily="2" charset="2"/>
              <a:buChar char="Ø"/>
            </a:pPr>
            <a:endParaRPr lang="en-US" sz="2000" dirty="0" smtClean="0"/>
          </a:p>
          <a:p>
            <a:pPr>
              <a:buFont typeface="Wingdings" pitchFamily="2" charset="2"/>
              <a:buChar char="Ø"/>
            </a:pPr>
            <a:endParaRPr lang="en-US" sz="2000" dirty="0" smtClean="0"/>
          </a:p>
          <a:p>
            <a:pPr>
              <a:buFont typeface="Wingdings" pitchFamily="2" charset="2"/>
              <a:buChar char="Ø"/>
            </a:pPr>
            <a:r>
              <a:rPr lang="en-US" sz="2000" dirty="0" smtClean="0"/>
              <a:t>OCCRL </a:t>
            </a:r>
            <a:r>
              <a:rPr lang="en-US" sz="2000" dirty="0"/>
              <a:t>– e-mail:  </a:t>
            </a:r>
            <a:r>
              <a:rPr lang="en-US" sz="2000" dirty="0">
                <a:hlinkClick r:id="rId2"/>
              </a:rPr>
              <a:t>occrl@illinois.edu</a:t>
            </a:r>
            <a:endParaRPr lang="en-US" sz="2000" dirty="0"/>
          </a:p>
          <a:p>
            <a:pPr lvl="1">
              <a:buFont typeface="Wingdings" pitchFamily="2" charset="2"/>
              <a:buChar char="Ø"/>
            </a:pPr>
            <a:endParaRPr lang="en-US" sz="2000" dirty="0"/>
          </a:p>
          <a:p>
            <a:pPr lvl="1" algn="l">
              <a:buFont typeface="Wingdings" pitchFamily="2" charset="2"/>
              <a:buChar char="Ø"/>
            </a:pPr>
            <a:r>
              <a:rPr lang="en-US" sz="2000" dirty="0">
                <a:solidFill>
                  <a:schemeClr val="tx1"/>
                </a:solidFill>
              </a:rPr>
              <a:t>PH:  </a:t>
            </a:r>
            <a:r>
              <a:rPr lang="en-US" sz="2000" dirty="0" smtClean="0">
                <a:solidFill>
                  <a:schemeClr val="tx1"/>
                </a:solidFill>
              </a:rPr>
              <a:t>217-244-9390</a:t>
            </a:r>
            <a:endParaRPr lang="en-US" sz="2000" dirty="0">
              <a:solidFill>
                <a:schemeClr val="tx1"/>
              </a:solidFill>
            </a:endParaRPr>
          </a:p>
          <a:p>
            <a:pPr lvl="1">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Website:  occrl.illinois.edu  </a:t>
            </a:r>
          </a:p>
          <a:p>
            <a:pPr lvl="1">
              <a:buFont typeface="Wingdings" pitchFamily="2" charset="2"/>
              <a:buChar char="Ø"/>
            </a:pPr>
            <a:endParaRPr lang="en-US" sz="2000" dirty="0">
              <a:solidFill>
                <a:schemeClr val="tx1"/>
              </a:solidFill>
            </a:endParaRPr>
          </a:p>
          <a:p>
            <a:pPr lvl="1" algn="l">
              <a:buFont typeface="Wingdings" pitchFamily="2" charset="2"/>
              <a:buChar char="Ø"/>
            </a:pPr>
            <a:r>
              <a:rPr lang="en-US" sz="2000" dirty="0">
                <a:solidFill>
                  <a:schemeClr val="tx1"/>
                </a:solidFill>
              </a:rPr>
              <a:t>PTR website:  http://occrl.illinois.edu/projects/pathways</a:t>
            </a:r>
            <a:endParaRPr lang="en-US" dirty="0"/>
          </a:p>
        </p:txBody>
      </p:sp>
    </p:spTree>
    <p:extLst>
      <p:ext uri="{BB962C8B-B14F-4D97-AF65-F5344CB8AC3E}">
        <p14:creationId xmlns:p14="http://schemas.microsoft.com/office/powerpoint/2010/main" val="3491339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4A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2438400"/>
          </a:xfrm>
          <a:noFill/>
        </p:spPr>
        <p:txBody>
          <a:bodyPr>
            <a:noAutofit/>
          </a:bodyPr>
          <a:lstStyle/>
          <a:p>
            <a:pPr algn="l">
              <a:spcBef>
                <a:spcPts val="1200"/>
              </a:spcBef>
              <a:spcAft>
                <a:spcPts val="1800"/>
              </a:spcAft>
            </a:pPr>
            <a:r>
              <a:rPr lang="en-US" sz="2100" dirty="0" smtClean="0">
                <a:solidFill>
                  <a:schemeClr val="tx1"/>
                </a:solidFill>
              </a:rPr>
              <a:t>“During the writing of our Phase Three report I came to truly understand the beauty of letting the process guide us to where we need to go instead of us deciding where we need to go regardless of what the data showed.”</a:t>
            </a:r>
            <a:br>
              <a:rPr lang="en-US" sz="2100" dirty="0" smtClean="0">
                <a:solidFill>
                  <a:schemeClr val="tx1"/>
                </a:solidFill>
              </a:rPr>
            </a:br>
            <a:r>
              <a:rPr lang="en-US" sz="1800" dirty="0" smtClean="0">
                <a:solidFill>
                  <a:schemeClr val="tx1"/>
                </a:solidFill>
              </a:rPr>
              <a:t>                                                </a:t>
            </a:r>
            <a:br>
              <a:rPr lang="en-US" sz="1800" dirty="0" smtClean="0">
                <a:solidFill>
                  <a:schemeClr val="tx1"/>
                </a:solidFill>
              </a:rPr>
            </a:br>
            <a:r>
              <a:rPr lang="en-US" sz="1800" dirty="0">
                <a:solidFill>
                  <a:schemeClr val="tx1"/>
                </a:solidFill>
              </a:rPr>
              <a:t> </a:t>
            </a:r>
            <a:r>
              <a:rPr lang="en-US" sz="1800" dirty="0" smtClean="0">
                <a:solidFill>
                  <a:schemeClr val="tx1"/>
                </a:solidFill>
              </a:rPr>
              <a:t>                                                - </a:t>
            </a:r>
            <a:r>
              <a:rPr lang="en-US" sz="1800" dirty="0" err="1" smtClean="0">
                <a:solidFill>
                  <a:schemeClr val="tx1"/>
                </a:solidFill>
              </a:rPr>
              <a:t>Lauri</a:t>
            </a:r>
            <a:r>
              <a:rPr lang="en-US" sz="1800" dirty="0" smtClean="0">
                <a:solidFill>
                  <a:schemeClr val="tx1"/>
                </a:solidFill>
              </a:rPr>
              <a:t> </a:t>
            </a:r>
            <a:r>
              <a:rPr lang="en-US" sz="1800" dirty="0" err="1" smtClean="0">
                <a:solidFill>
                  <a:schemeClr val="tx1"/>
                </a:solidFill>
              </a:rPr>
              <a:t>Wiechmann</a:t>
            </a:r>
            <a:r>
              <a:rPr lang="en-US" sz="1800" dirty="0" smtClean="0">
                <a:solidFill>
                  <a:schemeClr val="tx1"/>
                </a:solidFill>
              </a:rPr>
              <a:t>, West Central Illinois Partnership</a:t>
            </a:r>
            <a:endParaRPr lang="en-US" sz="2100" dirty="0">
              <a:solidFill>
                <a:schemeClr val="tx1"/>
              </a:solidFill>
            </a:endParaRPr>
          </a:p>
        </p:txBody>
      </p:sp>
      <p:sp>
        <p:nvSpPr>
          <p:cNvPr id="7" name="Subtitle 6"/>
          <p:cNvSpPr>
            <a:spLocks noGrp="1"/>
          </p:cNvSpPr>
          <p:nvPr>
            <p:ph type="subTitle" idx="1"/>
          </p:nvPr>
        </p:nvSpPr>
        <p:spPr/>
        <p:txBody>
          <a:bodyPr/>
          <a:lstStyle/>
          <a:p>
            <a:r>
              <a:rPr lang="en-US" dirty="0" smtClean="0"/>
              <a:t> </a:t>
            </a:r>
            <a:endParaRPr lang="en-US" dirty="0"/>
          </a:p>
        </p:txBody>
      </p:sp>
      <p:pic>
        <p:nvPicPr>
          <p:cNvPr id="4" name="Picture 2" descr="Z:\PTR\PTR Photos\PTR Meetings photos\4 (Cropped).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895600"/>
            <a:ext cx="5562600" cy="374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4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mbrich2\Local Settings\Temporary Internet Files\Content.IE5\S7OPCLAN\MC900434822[1].pn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7375"/>
                    </a14:imgEffect>
                    <a14:imgEffect>
                      <a14:saturation sat="145000"/>
                    </a14:imgEffect>
                  </a14:imgLayer>
                </a14:imgProps>
              </a:ext>
              <a:ext uri="{28A0092B-C50C-407E-A947-70E740481C1C}">
                <a14:useLocalDpi xmlns:a14="http://schemas.microsoft.com/office/drawing/2010/main" val="0"/>
              </a:ext>
            </a:extLst>
          </a:blip>
          <a:srcRect/>
          <a:stretch>
            <a:fillRect/>
          </a:stretch>
        </p:blipFill>
        <p:spPr bwMode="auto">
          <a:xfrm>
            <a:off x="2057400" y="1219200"/>
            <a:ext cx="533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Purpose and Goals</a:t>
            </a:r>
            <a:endParaRPr lang="en-US" dirty="0"/>
          </a:p>
        </p:txBody>
      </p:sp>
      <p:sp>
        <p:nvSpPr>
          <p:cNvPr id="3" name="Content Placeholder 2"/>
          <p:cNvSpPr>
            <a:spLocks noGrp="1"/>
          </p:cNvSpPr>
          <p:nvPr>
            <p:ph type="subTitle" idx="1"/>
          </p:nvPr>
        </p:nvSpPr>
        <p:spPr>
          <a:xfrm>
            <a:off x="609600" y="1676400"/>
            <a:ext cx="7848600" cy="4876800"/>
          </a:xfrm>
          <a:noFill/>
          <a:ln>
            <a:noFill/>
          </a:ln>
        </p:spPr>
        <p:txBody>
          <a:bodyPr>
            <a:normAutofit/>
          </a:bodyPr>
          <a:lstStyle/>
          <a:p>
            <a:pPr marL="514350" indent="-514350">
              <a:buAutoNum type="arabicPeriod"/>
            </a:pPr>
            <a:r>
              <a:rPr lang="en-US" dirty="0" smtClean="0"/>
              <a:t>Identify major processes supporting the Program of Study</a:t>
            </a:r>
            <a:endParaRPr lang="en-US" dirty="0"/>
          </a:p>
          <a:p>
            <a:pPr marL="514350" indent="-514350">
              <a:buAutoNum type="arabicPeriod"/>
            </a:pPr>
            <a:endParaRPr lang="en-US" dirty="0" smtClean="0"/>
          </a:p>
          <a:p>
            <a:pPr marL="514350" indent="-514350">
              <a:buAutoNum type="arabicPeriod"/>
            </a:pPr>
            <a:r>
              <a:rPr lang="en-US" dirty="0" smtClean="0"/>
              <a:t>Describe the steps of a major process</a:t>
            </a:r>
            <a:endParaRPr lang="en-US" dirty="0"/>
          </a:p>
          <a:p>
            <a:pPr marL="514350" indent="-514350">
              <a:buAutoNum type="arabicPeriod"/>
            </a:pPr>
            <a:endParaRPr lang="en-US" dirty="0" smtClean="0"/>
          </a:p>
          <a:p>
            <a:pPr marL="514350" indent="-514350">
              <a:buAutoNum type="arabicPeriod"/>
            </a:pPr>
            <a:r>
              <a:rPr lang="en-US" dirty="0" smtClean="0"/>
              <a:t>Identify contributing factors to process issues</a:t>
            </a:r>
            <a:endParaRPr lang="en-US" dirty="0"/>
          </a:p>
        </p:txBody>
      </p:sp>
    </p:spTree>
    <p:extLst>
      <p:ext uri="{BB962C8B-B14F-4D97-AF65-F5344CB8AC3E}">
        <p14:creationId xmlns:p14="http://schemas.microsoft.com/office/powerpoint/2010/main" val="54866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Outcomes and Equity</a:t>
            </a:r>
            <a:endParaRPr lang="en-US" dirty="0"/>
          </a:p>
        </p:txBody>
      </p:sp>
      <p:sp>
        <p:nvSpPr>
          <p:cNvPr id="3" name="Content Placeholder 2"/>
          <p:cNvSpPr>
            <a:spLocks noGrp="1"/>
          </p:cNvSpPr>
          <p:nvPr>
            <p:ph type="subTitle" idx="1"/>
          </p:nvPr>
        </p:nvSpPr>
        <p:spPr>
          <a:xfrm>
            <a:off x="381000" y="1371600"/>
            <a:ext cx="4724400" cy="4876800"/>
          </a:xfrm>
        </p:spPr>
        <p:txBody>
          <a:bodyPr>
            <a:normAutofit/>
          </a:bodyPr>
          <a:lstStyle/>
          <a:p>
            <a:pPr marL="0" indent="0">
              <a:buNone/>
            </a:pPr>
            <a:endParaRPr lang="en-US" sz="2800" dirty="0" smtClean="0"/>
          </a:p>
          <a:p>
            <a:pPr marL="0" indent="0">
              <a:buNone/>
            </a:pPr>
            <a:r>
              <a:rPr lang="en-US" sz="2400" dirty="0" smtClean="0"/>
              <a:t>How does the process </a:t>
            </a:r>
          </a:p>
          <a:p>
            <a:pPr marL="0" indent="0">
              <a:buNone/>
            </a:pPr>
            <a:r>
              <a:rPr lang="en-US" sz="2400" dirty="0" smtClean="0"/>
              <a:t>contribute to student outcomes?</a:t>
            </a:r>
          </a:p>
          <a:p>
            <a:pPr marL="0" indent="0">
              <a:buNone/>
            </a:pPr>
            <a:endParaRPr lang="en-US" sz="2400" dirty="0"/>
          </a:p>
          <a:p>
            <a:pPr marL="0" indent="0">
              <a:buNone/>
            </a:pPr>
            <a:r>
              <a:rPr lang="en-US" sz="2400" dirty="0" smtClean="0"/>
              <a:t>How might deficit thinking influence our perspectives?</a:t>
            </a:r>
          </a:p>
          <a:p>
            <a:pPr marL="0" indent="0" algn="ctr">
              <a:buNone/>
            </a:pPr>
            <a:endParaRPr lang="en-US" sz="2400" dirty="0"/>
          </a:p>
          <a:p>
            <a:pPr marL="0" indent="0">
              <a:buNone/>
            </a:pPr>
            <a:r>
              <a:rPr lang="en-US" sz="2400" dirty="0" smtClean="0"/>
              <a:t>How will improved processes help students achieve?</a:t>
            </a:r>
          </a:p>
          <a:p>
            <a:pPr marL="0" indent="0">
              <a:buNone/>
            </a:pPr>
            <a:endParaRPr lang="en-US" dirty="0"/>
          </a:p>
          <a:p>
            <a:pPr marL="0" indent="0">
              <a:buNone/>
            </a:pPr>
            <a:endParaRPr lang="en-US" dirty="0"/>
          </a:p>
        </p:txBody>
      </p:sp>
      <p:pic>
        <p:nvPicPr>
          <p:cNvPr id="5" name="Picture 2" descr="Z:\PTR\PTR Photos\Photos for Directions\Phase 3\SWIC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524000"/>
            <a:ext cx="3657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98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pPr marL="0" indent="0">
              <a:buNone/>
            </a:pPr>
            <a:r>
              <a:rPr lang="en-US" dirty="0" smtClean="0"/>
              <a:t> </a:t>
            </a:r>
            <a:endParaRPr lang="en-US" dirty="0"/>
          </a:p>
        </p:txBody>
      </p:sp>
      <p:sp>
        <p:nvSpPr>
          <p:cNvPr id="4" name="Rounded Rectangle 3"/>
          <p:cNvSpPr/>
          <p:nvPr/>
        </p:nvSpPr>
        <p:spPr>
          <a:xfrm>
            <a:off x="2078421" y="1589157"/>
            <a:ext cx="5562600" cy="739914"/>
          </a:xfrm>
          <a:prstGeom prst="roundRect">
            <a:avLst/>
          </a:prstGeom>
          <a:solidFill>
            <a:srgbClr val="CD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1: Identify and Describe Major Processes</a:t>
            </a:r>
            <a:endParaRPr lang="en-US" sz="2000" b="1" dirty="0">
              <a:solidFill>
                <a:schemeClr val="tx1"/>
              </a:solidFill>
            </a:endParaRPr>
          </a:p>
        </p:txBody>
      </p:sp>
      <p:sp>
        <p:nvSpPr>
          <p:cNvPr id="5" name="Rounded Rectangle 4"/>
          <p:cNvSpPr/>
          <p:nvPr/>
        </p:nvSpPr>
        <p:spPr>
          <a:xfrm>
            <a:off x="2078421" y="3535444"/>
            <a:ext cx="5562600" cy="790956"/>
          </a:xfrm>
          <a:prstGeom prst="roundRect">
            <a:avLst/>
          </a:prstGeom>
          <a:solidFill>
            <a:srgbClr val="CD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2: Describe Detailed Steps</a:t>
            </a:r>
            <a:endParaRPr lang="en-US" sz="2000" b="1" dirty="0">
              <a:solidFill>
                <a:schemeClr val="tx1"/>
              </a:solidFill>
            </a:endParaRPr>
          </a:p>
        </p:txBody>
      </p:sp>
      <p:sp>
        <p:nvSpPr>
          <p:cNvPr id="6" name="Rounded Rectangle 5"/>
          <p:cNvSpPr/>
          <p:nvPr/>
        </p:nvSpPr>
        <p:spPr>
          <a:xfrm>
            <a:off x="2057400" y="5471948"/>
            <a:ext cx="5562600" cy="838200"/>
          </a:xfrm>
          <a:prstGeom prst="roundRect">
            <a:avLst/>
          </a:prstGeom>
          <a:solidFill>
            <a:srgbClr val="CD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Step 3: Identify Contributing Factors</a:t>
            </a:r>
            <a:endParaRPr lang="en-US" sz="2000" b="1" dirty="0">
              <a:solidFill>
                <a:schemeClr val="tx1"/>
              </a:solidFill>
            </a:endParaRPr>
          </a:p>
        </p:txBody>
      </p:sp>
      <p:sp>
        <p:nvSpPr>
          <p:cNvPr id="7" name="Down Arrow 6"/>
          <p:cNvSpPr/>
          <p:nvPr/>
        </p:nvSpPr>
        <p:spPr>
          <a:xfrm>
            <a:off x="4442079" y="2531574"/>
            <a:ext cx="685800" cy="7711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42079" y="4572000"/>
            <a:ext cx="685800" cy="685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5000" y="228600"/>
            <a:ext cx="5334000" cy="769441"/>
          </a:xfrm>
          <a:prstGeom prst="rect">
            <a:avLst/>
          </a:prstGeom>
          <a:noFill/>
        </p:spPr>
        <p:txBody>
          <a:bodyPr wrap="square" rtlCol="0">
            <a:spAutoFit/>
          </a:bodyPr>
          <a:lstStyle/>
          <a:p>
            <a:pPr algn="ctr"/>
            <a:r>
              <a:rPr lang="en-US" sz="4400" dirty="0" smtClean="0"/>
              <a:t>Phase Three Steps</a:t>
            </a:r>
            <a:endParaRPr lang="en-US" sz="4400" dirty="0"/>
          </a:p>
        </p:txBody>
      </p:sp>
    </p:spTree>
    <p:extLst>
      <p:ext uri="{BB962C8B-B14F-4D97-AF65-F5344CB8AC3E}">
        <p14:creationId xmlns:p14="http://schemas.microsoft.com/office/powerpoint/2010/main" val="26355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1</a:t>
            </a:r>
            <a:endParaRPr lang="en-US" dirty="0"/>
          </a:p>
        </p:txBody>
      </p:sp>
      <p:sp>
        <p:nvSpPr>
          <p:cNvPr id="3" name="Content Placeholder 2"/>
          <p:cNvSpPr>
            <a:spLocks noGrp="1"/>
          </p:cNvSpPr>
          <p:nvPr>
            <p:ph type="subTitle" idx="1"/>
          </p:nvPr>
        </p:nvSpPr>
        <p:spPr>
          <a:xfrm>
            <a:off x="609600" y="1524000"/>
            <a:ext cx="7848600" cy="4876800"/>
          </a:xfrm>
        </p:spPr>
        <p:txBody>
          <a:bodyPr>
            <a:normAutofit fontScale="92500" lnSpcReduction="20000"/>
          </a:bodyPr>
          <a:lstStyle/>
          <a:p>
            <a:pPr marL="0" indent="0">
              <a:buNone/>
            </a:pPr>
            <a:r>
              <a:rPr lang="en-US" dirty="0" smtClean="0"/>
              <a:t>Identify and describe major processes that support student progress along the career pathway</a:t>
            </a:r>
          </a:p>
          <a:p>
            <a:pPr marL="0" indent="0">
              <a:buNone/>
            </a:pPr>
            <a:endParaRPr lang="en-US" dirty="0"/>
          </a:p>
          <a:p>
            <a:r>
              <a:rPr lang="en-US" dirty="0" smtClean="0">
                <a:solidFill>
                  <a:schemeClr val="tx2"/>
                </a:solidFill>
              </a:rPr>
              <a:t>PTR Process Inventory</a:t>
            </a:r>
          </a:p>
          <a:p>
            <a:endParaRPr lang="en-US" dirty="0"/>
          </a:p>
          <a:p>
            <a:r>
              <a:rPr lang="en-US" dirty="0" smtClean="0"/>
              <a:t>Revisit problem description</a:t>
            </a:r>
          </a:p>
          <a:p>
            <a:endParaRPr lang="en-US" dirty="0"/>
          </a:p>
          <a:p>
            <a:r>
              <a:rPr lang="en-US" dirty="0" smtClean="0"/>
              <a:t>Describe processes</a:t>
            </a:r>
          </a:p>
          <a:p>
            <a:endParaRPr lang="en-US" dirty="0"/>
          </a:p>
          <a:p>
            <a:r>
              <a:rPr lang="en-US" dirty="0" smtClean="0"/>
              <a:t>Reach consensus on major process(</a:t>
            </a:r>
            <a:r>
              <a:rPr lang="en-US" dirty="0" err="1" smtClean="0"/>
              <a:t>es</a:t>
            </a:r>
            <a:r>
              <a:rPr lang="en-US" dirty="0" smtClean="0"/>
              <a:t>)</a:t>
            </a:r>
          </a:p>
        </p:txBody>
      </p:sp>
    </p:spTree>
    <p:extLst>
      <p:ext uri="{BB962C8B-B14F-4D97-AF65-F5344CB8AC3E}">
        <p14:creationId xmlns:p14="http://schemas.microsoft.com/office/powerpoint/2010/main" val="206083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PTR Process Inventory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72351849"/>
              </p:ext>
            </p:extLst>
          </p:nvPr>
        </p:nvGraphicFramePr>
        <p:xfrm>
          <a:off x="-1" y="1143000"/>
          <a:ext cx="9143998" cy="5714998"/>
        </p:xfrm>
        <a:graphic>
          <a:graphicData uri="http://schemas.openxmlformats.org/drawingml/2006/table">
            <a:tbl>
              <a:tblPr firstRow="1" bandRow="1">
                <a:tableStyleId>{5C22544A-7EE6-4342-B048-85BDC9FD1C3A}</a:tableStyleId>
              </a:tblPr>
              <a:tblGrid>
                <a:gridCol w="2455334"/>
                <a:gridCol w="2285998"/>
                <a:gridCol w="2201333"/>
                <a:gridCol w="2201333"/>
              </a:tblGrid>
              <a:tr h="1092805">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solidFill>
                            <a:schemeClr val="tx1"/>
                          </a:solidFill>
                        </a:rPr>
                        <a:t>Major</a:t>
                      </a:r>
                      <a:r>
                        <a:rPr lang="en-US" b="1" baseline="0" dirty="0" smtClean="0">
                          <a:solidFill>
                            <a:schemeClr val="tx1"/>
                          </a:solidFill>
                        </a:rPr>
                        <a:t> Process 1</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solidFill>
                            <a:schemeClr val="tx1"/>
                          </a:solidFill>
                        </a:rPr>
                        <a:t>Major</a:t>
                      </a:r>
                      <a:r>
                        <a:rPr lang="en-US" b="1" baseline="0" dirty="0" smtClean="0">
                          <a:solidFill>
                            <a:schemeClr val="tx1"/>
                          </a:solidFill>
                        </a:rPr>
                        <a:t> Process 2</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solidFill>
                            <a:schemeClr val="tx1"/>
                          </a:solidFill>
                        </a:rPr>
                        <a:t>Major</a:t>
                      </a:r>
                      <a:r>
                        <a:rPr lang="en-US" b="1" baseline="0" dirty="0" smtClean="0">
                          <a:solidFill>
                            <a:schemeClr val="tx1"/>
                          </a:solidFill>
                        </a:rPr>
                        <a:t> Process 3</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92805">
                <a:tc>
                  <a:txBody>
                    <a:bodyPr/>
                    <a:lstStyle/>
                    <a:p>
                      <a:pPr algn="ctr"/>
                      <a:r>
                        <a:rPr lang="en-US" sz="1400" b="1" dirty="0" smtClean="0">
                          <a:solidFill>
                            <a:schemeClr val="tx1"/>
                          </a:solidFill>
                        </a:rPr>
                        <a:t>Process Name</a:t>
                      </a:r>
                      <a:r>
                        <a:rPr lang="en-US" sz="1400" b="0" dirty="0" smtClean="0">
                          <a:solidFill>
                            <a:schemeClr val="tx1"/>
                          </a:solidFill>
                        </a:rPr>
                        <a:t>:</a:t>
                      </a:r>
                    </a:p>
                    <a:p>
                      <a:pPr algn="ctr"/>
                      <a:r>
                        <a:rPr lang="en-US" sz="1400" b="0" dirty="0" smtClean="0">
                          <a:solidFill>
                            <a:schemeClr val="tx1"/>
                          </a:solidFill>
                        </a:rPr>
                        <a:t>What do you call this process (e.g., assessment)?</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smtClean="0">
                          <a:solidFill>
                            <a:schemeClr val="tx1"/>
                          </a:solidFill>
                        </a:rPr>
                        <a:t>Example: Advising</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92805">
                <a:tc>
                  <a:txBody>
                    <a:bodyPr/>
                    <a:lstStyle/>
                    <a:p>
                      <a:pPr algn="ctr"/>
                      <a:r>
                        <a:rPr lang="en-US" sz="1400" b="1" dirty="0" smtClean="0">
                          <a:solidFill>
                            <a:schemeClr val="tx1"/>
                          </a:solidFill>
                        </a:rPr>
                        <a:t>Purpose/Description: </a:t>
                      </a:r>
                      <a:r>
                        <a:rPr lang="en-US" sz="1400" b="0" dirty="0" smtClean="0">
                          <a:solidFill>
                            <a:schemeClr val="tx1"/>
                          </a:solidFill>
                        </a:rPr>
                        <a:t>What</a:t>
                      </a:r>
                      <a:r>
                        <a:rPr lang="en-US" sz="1400" b="0" baseline="0" dirty="0" smtClean="0">
                          <a:solidFill>
                            <a:schemeClr val="tx1"/>
                          </a:solidFill>
                        </a:rPr>
                        <a:t> is the purpose of the process?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smtClean="0">
                          <a:solidFill>
                            <a:schemeClr val="tx1"/>
                          </a:solidFill>
                        </a:rPr>
                        <a:t>To</a:t>
                      </a:r>
                      <a:r>
                        <a:rPr lang="en-US" sz="1200" b="0" baseline="0" dirty="0" smtClean="0">
                          <a:solidFill>
                            <a:schemeClr val="tx1"/>
                          </a:solidFill>
                        </a:rPr>
                        <a:t> ensure students are registering for the courses pertaining to their Program of Study</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43778">
                <a:tc>
                  <a:txBody>
                    <a:bodyPr/>
                    <a:lstStyle/>
                    <a:p>
                      <a:pPr algn="ctr"/>
                      <a:r>
                        <a:rPr lang="en-US" sz="1400" b="1" dirty="0" smtClean="0">
                          <a:solidFill>
                            <a:schemeClr val="tx1"/>
                          </a:solidFill>
                        </a:rPr>
                        <a:t>Discussion: </a:t>
                      </a:r>
                      <a:r>
                        <a:rPr lang="en-US" sz="1400" b="0" dirty="0" smtClean="0">
                          <a:solidFill>
                            <a:schemeClr val="tx1"/>
                          </a:solidFill>
                        </a:rPr>
                        <a:t>How</a:t>
                      </a:r>
                      <a:r>
                        <a:rPr lang="en-US" sz="1400" b="0" baseline="0" dirty="0" smtClean="0">
                          <a:solidFill>
                            <a:schemeClr val="tx1"/>
                          </a:solidFill>
                        </a:rPr>
                        <a:t> does this process relate to the equity and outcomes identified in Phase Two?</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0" dirty="0" smtClean="0">
                          <a:solidFill>
                            <a:schemeClr val="tx1"/>
                          </a:solidFill>
                        </a:rPr>
                        <a:t>Low income students are not enrolling until the semester begins and are</a:t>
                      </a:r>
                      <a:r>
                        <a:rPr lang="en-US" sz="1200" b="0" baseline="0" dirty="0" smtClean="0">
                          <a:solidFill>
                            <a:schemeClr val="tx1"/>
                          </a:solidFill>
                        </a:rPr>
                        <a:t> unable to take classes in their Program of Study that have been filled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92805">
                <a:tc>
                  <a:txBody>
                    <a:bodyPr/>
                    <a:lstStyle/>
                    <a:p>
                      <a:pPr algn="ctr"/>
                      <a:r>
                        <a:rPr lang="en-US" sz="1400" b="1" dirty="0" smtClean="0">
                          <a:solidFill>
                            <a:schemeClr val="tx1"/>
                          </a:solidFill>
                        </a:rPr>
                        <a:t>Decision:</a:t>
                      </a:r>
                      <a:r>
                        <a:rPr lang="en-US" sz="1400" b="1" baseline="0" dirty="0" smtClean="0">
                          <a:solidFill>
                            <a:schemeClr val="tx1"/>
                          </a:solidFill>
                        </a:rPr>
                        <a:t> </a:t>
                      </a:r>
                      <a:r>
                        <a:rPr lang="en-US" sz="1400" b="0" baseline="0" dirty="0" smtClean="0">
                          <a:solidFill>
                            <a:schemeClr val="tx1"/>
                          </a:solidFill>
                        </a:rPr>
                        <a:t>Does the team believe this process should be examined in greater detail?</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dirty="0" smtClean="0">
                          <a:solidFill>
                            <a:schemeClr val="tx1"/>
                          </a:solidFill>
                        </a:rPr>
                        <a:t>Yes, identifying low income students and advising them on financial aid is important to their enrollment</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202835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5" name="Content Placeholder 4"/>
          <p:cNvSpPr>
            <a:spLocks noGrp="1"/>
          </p:cNvSpPr>
          <p:nvPr>
            <p:ph type="subTitle" idx="1"/>
          </p:nvPr>
        </p:nvSpPr>
        <p:spPr/>
        <p:txBody>
          <a:bodyPr/>
          <a:lstStyle/>
          <a:p>
            <a:pPr marL="0" indent="0">
              <a:buNone/>
            </a:pPr>
            <a:r>
              <a:rPr lang="en-US" dirty="0"/>
              <a:t> </a:t>
            </a:r>
          </a:p>
        </p:txBody>
      </p:sp>
      <p:pic>
        <p:nvPicPr>
          <p:cNvPr id="4098"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1219200"/>
            <a:ext cx="9143999" cy="5638800"/>
          </a:xfrm>
          <a:prstGeom prst="rect">
            <a:avLst/>
          </a:prstGeom>
          <a:solidFill>
            <a:schemeClr val="bg1"/>
          </a:solidFill>
          <a:ln>
            <a:noFill/>
          </a:ln>
          <a:effectLst/>
        </p:spPr>
      </p:pic>
      <p:sp>
        <p:nvSpPr>
          <p:cNvPr id="3" name="TextBox 2"/>
          <p:cNvSpPr txBox="1"/>
          <p:nvPr/>
        </p:nvSpPr>
        <p:spPr>
          <a:xfrm>
            <a:off x="2057400" y="152400"/>
            <a:ext cx="5257800" cy="707886"/>
          </a:xfrm>
          <a:prstGeom prst="rect">
            <a:avLst/>
          </a:prstGeom>
          <a:noFill/>
        </p:spPr>
        <p:txBody>
          <a:bodyPr wrap="square" rtlCol="0">
            <a:spAutoFit/>
          </a:bodyPr>
          <a:lstStyle/>
          <a:p>
            <a:pPr algn="ctr"/>
            <a:r>
              <a:rPr lang="en-US" sz="4000" dirty="0" smtClean="0">
                <a:solidFill>
                  <a:schemeClr val="bg1"/>
                </a:solidFill>
              </a:rPr>
              <a:t>Major Process Inventory</a:t>
            </a:r>
            <a:endParaRPr lang="en-US" sz="4000" dirty="0">
              <a:solidFill>
                <a:schemeClr val="bg1"/>
              </a:solidFill>
            </a:endParaRPr>
          </a:p>
        </p:txBody>
      </p:sp>
    </p:spTree>
    <p:extLst>
      <p:ext uri="{BB962C8B-B14F-4D97-AF65-F5344CB8AC3E}">
        <p14:creationId xmlns:p14="http://schemas.microsoft.com/office/powerpoint/2010/main" val="426740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Content Placeholder 2"/>
          <p:cNvSpPr>
            <a:spLocks noGrp="1"/>
          </p:cNvSpPr>
          <p:nvPr>
            <p:ph type="subTitle" idx="1"/>
          </p:nvPr>
        </p:nvSpPr>
        <p:spPr/>
        <p:txBody>
          <a:bodyPr/>
          <a:lstStyle/>
          <a:p>
            <a:pPr marL="0" indent="0">
              <a:buNone/>
            </a:pPr>
            <a:r>
              <a:rPr lang="en-US"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solidFill>
            <a:schemeClr val="bg1"/>
          </a:solidFill>
          <a:ln>
            <a:noFill/>
          </a:ln>
          <a:effectLst/>
        </p:spPr>
      </p:pic>
      <p:sp>
        <p:nvSpPr>
          <p:cNvPr id="4" name="TextBox 3"/>
          <p:cNvSpPr txBox="1"/>
          <p:nvPr/>
        </p:nvSpPr>
        <p:spPr>
          <a:xfrm>
            <a:off x="2057400" y="152400"/>
            <a:ext cx="5257800" cy="707886"/>
          </a:xfrm>
          <a:prstGeom prst="rect">
            <a:avLst/>
          </a:prstGeom>
          <a:noFill/>
        </p:spPr>
        <p:txBody>
          <a:bodyPr wrap="square" rtlCol="0">
            <a:spAutoFit/>
          </a:bodyPr>
          <a:lstStyle/>
          <a:p>
            <a:pPr algn="ctr"/>
            <a:r>
              <a:rPr lang="en-US" sz="4000" dirty="0" smtClean="0">
                <a:solidFill>
                  <a:schemeClr val="bg1"/>
                </a:solidFill>
              </a:rPr>
              <a:t>Major Process Inventory</a:t>
            </a:r>
            <a:endParaRPr lang="en-US" sz="4000" dirty="0">
              <a:solidFill>
                <a:schemeClr val="bg1"/>
              </a:solidFill>
            </a:endParaRPr>
          </a:p>
        </p:txBody>
      </p:sp>
    </p:spTree>
    <p:extLst>
      <p:ext uri="{BB962C8B-B14F-4D97-AF65-F5344CB8AC3E}">
        <p14:creationId xmlns:p14="http://schemas.microsoft.com/office/powerpoint/2010/main" val="40747759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2014</Words>
  <Application>Microsoft Office PowerPoint</Application>
  <PresentationFormat>On-screen Show (4:3)</PresentationFormat>
  <Paragraphs>209</Paragraphs>
  <Slides>19</Slides>
  <Notes>15</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Custom Design</vt:lpstr>
      <vt:lpstr>1_Office Theme</vt:lpstr>
      <vt:lpstr>Acrobat Document</vt:lpstr>
      <vt:lpstr>PowerPoint Presentation</vt:lpstr>
      <vt:lpstr>“During the writing of our Phase Three report I came to truly understand the beauty of letting the process guide us to where we need to go instead of us deciding where we need to go regardless of what the data showed.”                                                                                                   - Lauri Wiechmann, West Central Illinois Partnership</vt:lpstr>
      <vt:lpstr>Purpose and Goals</vt:lpstr>
      <vt:lpstr>Outcomes and Equity</vt:lpstr>
      <vt:lpstr>PowerPoint Presentation</vt:lpstr>
      <vt:lpstr>Step 1</vt:lpstr>
      <vt:lpstr>PTR Process Inventory</vt:lpstr>
      <vt:lpstr> </vt:lpstr>
      <vt:lpstr> </vt:lpstr>
      <vt:lpstr>Step 2</vt:lpstr>
      <vt:lpstr> Process Map</vt:lpstr>
      <vt:lpstr>Complex Problems</vt:lpstr>
      <vt:lpstr>Step 3</vt:lpstr>
      <vt:lpstr>Fishbone Diagram</vt:lpstr>
      <vt:lpstr>  “We were able to see what processes are currently in place and to see what barriers there are for students trying to enter into Waubonsee.”                        – Kristin Santillan, Waubonsee Partnership  </vt:lpstr>
      <vt:lpstr> </vt:lpstr>
      <vt:lpstr>Phase Three Webpage</vt:lpstr>
      <vt:lpstr>References and Resources</vt:lpstr>
      <vt:lpstr>OCCRL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Results</dc:title>
  <dc:creator>Umbricht, Mark Richard</dc:creator>
  <cp:lastModifiedBy>Umbricht, Mark Richard</cp:lastModifiedBy>
  <cp:revision>54</cp:revision>
  <dcterms:created xsi:type="dcterms:W3CDTF">2011-07-06T20:14:02Z</dcterms:created>
  <dcterms:modified xsi:type="dcterms:W3CDTF">2012-04-30T20:20:46Z</dcterms:modified>
</cp:coreProperties>
</file>