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81" r:id="rId3"/>
    <p:sldId id="258" r:id="rId4"/>
    <p:sldId id="259" r:id="rId5"/>
    <p:sldId id="260" r:id="rId6"/>
    <p:sldId id="262" r:id="rId7"/>
    <p:sldId id="263" r:id="rId8"/>
    <p:sldId id="280" r:id="rId9"/>
    <p:sldId id="267" r:id="rId10"/>
    <p:sldId id="276" r:id="rId11"/>
    <p:sldId id="269" r:id="rId12"/>
    <p:sldId id="277" r:id="rId13"/>
    <p:sldId id="275" r:id="rId14"/>
    <p:sldId id="271" r:id="rId15"/>
    <p:sldId id="272" r:id="rId16"/>
    <p:sldId id="279" r:id="rId17"/>
    <p:sldId id="274"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5B"/>
    <a:srgbClr val="5A302C"/>
    <a:srgbClr val="572F38"/>
    <a:srgbClr val="582E34"/>
    <a:srgbClr val="5A332C"/>
    <a:srgbClr val="60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6" autoAdjust="0"/>
  </p:normalViewPr>
  <p:slideViewPr>
    <p:cSldViewPr>
      <p:cViewPr>
        <p:scale>
          <a:sx n="80" d="100"/>
          <a:sy n="80" d="100"/>
        </p:scale>
        <p:origin x="-180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176A1-E89C-437F-9628-40A295143F19}" type="datetimeFigureOut">
              <a:rPr lang="en-US" smtClean="0"/>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1132A-0B8F-4425-8EA3-70C29ADBA12E}" type="slidenum">
              <a:rPr lang="en-US" smtClean="0"/>
              <a:t>‹#›</a:t>
            </a:fld>
            <a:endParaRPr lang="en-US"/>
          </a:p>
        </p:txBody>
      </p:sp>
    </p:spTree>
    <p:extLst>
      <p:ext uri="{BB962C8B-B14F-4D97-AF65-F5344CB8AC3E}">
        <p14:creationId xmlns:p14="http://schemas.microsoft.com/office/powerpoint/2010/main" val="42719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phase, teams move from the conceptual “whys” to the active implementation of the changes they choose.   </a:t>
            </a:r>
            <a:endParaRPr lang="en-US" dirty="0" smtClean="0"/>
          </a:p>
          <a:p>
            <a:endParaRPr lang="en-US" dirty="0" smtClean="0"/>
          </a:p>
          <a:p>
            <a:r>
              <a:rPr lang="en-US" dirty="0" smtClean="0"/>
              <a:t>Many teams are excited once</a:t>
            </a:r>
            <a:r>
              <a:rPr lang="en-US" baseline="0" dirty="0" smtClean="0"/>
              <a:t> they reach Phase Four because they finally see their work in the first three phases come to life as they make process changes.  </a:t>
            </a:r>
          </a:p>
          <a:p>
            <a:endParaRPr lang="en-US" baseline="0" dirty="0" smtClean="0"/>
          </a:p>
          <a:p>
            <a:r>
              <a:rPr lang="en-US" baseline="0" dirty="0" smtClean="0"/>
              <a:t>The team will use the processes and problems identified in earlier rounds to create change that will help students rise above gaps in outcomes</a:t>
            </a:r>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2</a:t>
            </a:fld>
            <a:endParaRPr lang="en-US"/>
          </a:p>
        </p:txBody>
      </p:sp>
    </p:spTree>
    <p:extLst>
      <p:ext uri="{BB962C8B-B14F-4D97-AF65-F5344CB8AC3E}">
        <p14:creationId xmlns:p14="http://schemas.microsoft.com/office/powerpoint/2010/main" val="39651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above</a:t>
            </a:r>
            <a:r>
              <a:rPr lang="en-US" baseline="0" dirty="0" smtClean="0"/>
              <a:t> is an example of part of an evaluation plan.  In this portion of the evaluation plan, the team will determine a data collection method and then list the advantages and disadvantages of each method.  </a:t>
            </a:r>
          </a:p>
          <a:p>
            <a:endParaRPr lang="en-US" baseline="0" dirty="0" smtClean="0"/>
          </a:p>
          <a:p>
            <a:r>
              <a:rPr lang="en-US" baseline="0" dirty="0" smtClean="0"/>
              <a:t>Once the methods have been chosen, the team will go into further detail of any evaluation methods chosen.  The team needs to be specific about the specific results they expect.  For example, it is not enough to say “we expect an increase in retention rates in our Program of Study.”  The team must identify a goal they expect to reach.  For example, we expect to increase retention rates of African Americans by 10% in the next year and 25% within three years.  </a:t>
            </a:r>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11</a:t>
            </a:fld>
            <a:endParaRPr lang="en-US"/>
          </a:p>
        </p:txBody>
      </p:sp>
    </p:spTree>
    <p:extLst>
      <p:ext uri="{BB962C8B-B14F-4D97-AF65-F5344CB8AC3E}">
        <p14:creationId xmlns:p14="http://schemas.microsoft.com/office/powerpoint/2010/main" val="348374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8 of Phase Four module</a:t>
            </a:r>
          </a:p>
          <a:p>
            <a:endParaRPr lang="en-US" dirty="0" smtClean="0"/>
          </a:p>
          <a:p>
            <a:r>
              <a:rPr lang="en-US" dirty="0" smtClean="0"/>
              <a:t>In step 4, the</a:t>
            </a:r>
            <a:r>
              <a:rPr lang="en-US" baseline="0" dirty="0" smtClean="0"/>
              <a:t> team will implement its solutions and begin to analyze results and outcomes of its solutions.</a:t>
            </a:r>
          </a:p>
          <a:p>
            <a:endParaRPr lang="en-US" dirty="0" smtClean="0"/>
          </a:p>
          <a:p>
            <a:pPr marL="228600" indent="-228600">
              <a:buAutoNum type="alphaUcPeriod"/>
            </a:pPr>
            <a:r>
              <a:rPr lang="en-US" dirty="0" smtClean="0"/>
              <a:t>First, the team will begin implementation and</a:t>
            </a:r>
            <a:r>
              <a:rPr lang="en-US" baseline="0" dirty="0" smtClean="0"/>
              <a:t> evaluation</a:t>
            </a:r>
            <a:r>
              <a:rPr lang="en-US" dirty="0" smtClean="0"/>
              <a:t> steps in accordance with its plan. </a:t>
            </a:r>
          </a:p>
          <a:p>
            <a:pPr marL="0" indent="0">
              <a:buNone/>
            </a:pPr>
            <a:endParaRPr lang="en-US" dirty="0" smtClean="0"/>
          </a:p>
          <a:p>
            <a:pPr marL="0" indent="0">
              <a:buNone/>
            </a:pPr>
            <a:r>
              <a:rPr lang="en-US" dirty="0" smtClean="0"/>
              <a:t>B. Review the data and assess the extent to which the solutions address</a:t>
            </a:r>
            <a:r>
              <a:rPr lang="en-US" baseline="0" dirty="0" smtClean="0"/>
              <a:t> the problem.  Document these results using the </a:t>
            </a:r>
            <a:r>
              <a:rPr lang="en-US" i="1" baseline="0" dirty="0" smtClean="0"/>
              <a:t>Evaluating Progress on the Improvement Objective </a:t>
            </a:r>
          </a:p>
          <a:p>
            <a:pPr marL="0" indent="0">
              <a:buNone/>
            </a:pPr>
            <a:r>
              <a:rPr lang="en-US" i="1" baseline="0" dirty="0" smtClean="0"/>
              <a:t>   Worksheet</a:t>
            </a:r>
            <a:r>
              <a:rPr lang="en-US" i="0" baseline="0" dirty="0" smtClean="0"/>
              <a:t> (Appendix F)</a:t>
            </a:r>
          </a:p>
          <a:p>
            <a:pPr marL="0" indent="0">
              <a:buNone/>
            </a:pPr>
            <a:endParaRPr lang="en-US" i="0" baseline="0" dirty="0" smtClean="0"/>
          </a:p>
          <a:p>
            <a:pPr marL="0" indent="0">
              <a:buNone/>
            </a:pPr>
            <a:r>
              <a:rPr lang="en-US" i="0" baseline="0" dirty="0" smtClean="0"/>
              <a:t>C. Determine whether the problem was addressed or not.  The </a:t>
            </a:r>
            <a:r>
              <a:rPr lang="en-US" i="1" baseline="0" dirty="0" smtClean="0"/>
              <a:t>Plan-Results Matrix</a:t>
            </a:r>
            <a:r>
              <a:rPr lang="en-US" i="0" baseline="0" dirty="0" smtClean="0"/>
              <a:t> (Appendix F) may be helpful in determining whether the plan was accomplished. </a:t>
            </a:r>
            <a:endParaRPr lang="en-US" baseline="0" dirty="0" smtClean="0"/>
          </a:p>
          <a:p>
            <a:pPr marL="0" indent="0">
              <a:buNone/>
            </a:pPr>
            <a:endParaRPr lang="en-US" baseline="0"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0231132A-0B8F-4425-8EA3-70C29ADBA12E}" type="slidenum">
              <a:rPr lang="en-US" smtClean="0"/>
              <a:t>12</a:t>
            </a:fld>
            <a:endParaRPr lang="en-US"/>
          </a:p>
        </p:txBody>
      </p:sp>
    </p:spTree>
    <p:extLst>
      <p:ext uri="{BB962C8B-B14F-4D97-AF65-F5344CB8AC3E}">
        <p14:creationId xmlns:p14="http://schemas.microsoft.com/office/powerpoint/2010/main" val="273550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Four is about helping students fill</a:t>
            </a:r>
            <a:r>
              <a:rPr lang="en-US" baseline="0" dirty="0" smtClean="0"/>
              <a:t> in gaps in outcomes.  Through better articulation and communication, we can help all students further their education and succeed.  </a:t>
            </a:r>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13</a:t>
            </a:fld>
            <a:endParaRPr lang="en-US"/>
          </a:p>
        </p:txBody>
      </p:sp>
    </p:spTree>
    <p:extLst>
      <p:ext uri="{BB962C8B-B14F-4D97-AF65-F5344CB8AC3E}">
        <p14:creationId xmlns:p14="http://schemas.microsoft.com/office/powerpoint/2010/main" val="149105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this phase</a:t>
            </a:r>
            <a:r>
              <a:rPr lang="en-US" baseline="0" dirty="0" smtClean="0"/>
              <a:t> are:</a:t>
            </a:r>
          </a:p>
          <a:p>
            <a:endParaRPr lang="en-US" baseline="0" dirty="0" smtClean="0"/>
          </a:p>
          <a:p>
            <a:pPr marL="228600" indent="-228600">
              <a:buAutoNum type="arabicPeriod"/>
            </a:pPr>
            <a:r>
              <a:rPr lang="en-US" baseline="0" dirty="0" smtClean="0"/>
              <a:t>To select the solutions</a:t>
            </a:r>
          </a:p>
          <a:p>
            <a:pPr marL="228600" indent="-228600">
              <a:buAutoNum type="arabicPeriod"/>
            </a:pPr>
            <a:endParaRPr lang="en-US" baseline="0" dirty="0" smtClean="0"/>
          </a:p>
          <a:p>
            <a:pPr marL="228600" indent="-228600">
              <a:buAutoNum type="arabicPeriod"/>
            </a:pPr>
            <a:r>
              <a:rPr lang="en-US" baseline="0" dirty="0" smtClean="0"/>
              <a:t>To develop an implementation plan</a:t>
            </a:r>
          </a:p>
          <a:p>
            <a:pPr marL="228600" indent="-228600">
              <a:buAutoNum type="arabicPeriod"/>
            </a:pPr>
            <a:endParaRPr lang="en-US" baseline="0" dirty="0" smtClean="0"/>
          </a:p>
          <a:p>
            <a:pPr marL="228600" indent="-228600">
              <a:buAutoNum type="arabicPeriod"/>
            </a:pPr>
            <a:r>
              <a:rPr lang="en-US" baseline="0" dirty="0" smtClean="0"/>
              <a:t>To create an evaluation plan</a:t>
            </a:r>
          </a:p>
          <a:p>
            <a:pPr marL="228600" indent="-228600">
              <a:buAutoNum type="arabicPeriod"/>
            </a:pPr>
            <a:endParaRPr lang="en-US" baseline="0" dirty="0" smtClean="0"/>
          </a:p>
          <a:p>
            <a:pPr marL="228600" indent="-228600">
              <a:buAutoNum type="arabicPeriod"/>
            </a:pPr>
            <a:r>
              <a:rPr lang="en-US" baseline="0" dirty="0" smtClean="0"/>
              <a:t>To implement and begin evaluation of the team’s solutions</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3</a:t>
            </a:fld>
            <a:endParaRPr lang="en-US"/>
          </a:p>
        </p:txBody>
      </p:sp>
    </p:spTree>
    <p:extLst>
      <p:ext uri="{BB962C8B-B14F-4D97-AF65-F5344CB8AC3E}">
        <p14:creationId xmlns:p14="http://schemas.microsoft.com/office/powerpoint/2010/main" val="3553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in Phase</a:t>
            </a:r>
            <a:r>
              <a:rPr lang="en-US" baseline="0" dirty="0" smtClean="0"/>
              <a:t> Three, the aim of process improvement is to avoid “deficit thinking.”  By looking critically at how processes create or contribute to gaps in student outcomes, we shift the responsibility for improvement to practitioners who can make a difference.  </a:t>
            </a:r>
          </a:p>
          <a:p>
            <a:endParaRPr lang="en-US" baseline="0" dirty="0" smtClean="0"/>
          </a:p>
          <a:p>
            <a:r>
              <a:rPr lang="en-US" baseline="0" dirty="0" smtClean="0"/>
              <a:t>It is also important to gain input from stakeholders representing all aspects of your problem to help identify solutions during this phase.  By engaging these various stakeholders, we help them to “own” the solutions being proposed.  </a:t>
            </a:r>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4</a:t>
            </a:fld>
            <a:endParaRPr lang="en-US"/>
          </a:p>
        </p:txBody>
      </p:sp>
    </p:spTree>
    <p:extLst>
      <p:ext uri="{BB962C8B-B14F-4D97-AF65-F5344CB8AC3E}">
        <p14:creationId xmlns:p14="http://schemas.microsoft.com/office/powerpoint/2010/main" val="59782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 four steps to Phase Four. </a:t>
            </a:r>
          </a:p>
          <a:p>
            <a:endParaRPr lang="en-US" dirty="0" smtClean="0"/>
          </a:p>
          <a:p>
            <a:r>
              <a:rPr lang="en-US" baseline="0" dirty="0" smtClean="0"/>
              <a:t>The first step involves</a:t>
            </a:r>
            <a:r>
              <a:rPr lang="en-US" dirty="0" smtClean="0"/>
              <a:t> identifying solution(s), also called process change(s), and reach a consensus</a:t>
            </a:r>
            <a:r>
              <a:rPr lang="en-US" baseline="0" dirty="0" smtClean="0"/>
              <a:t> on their implementation.  The team will create a list of solutions and then narrow it down by looking at the feasibility and potential impact of each. </a:t>
            </a:r>
          </a:p>
          <a:p>
            <a:endParaRPr lang="en-US" baseline="0" dirty="0" smtClean="0"/>
          </a:p>
          <a:p>
            <a:r>
              <a:rPr lang="en-US" baseline="0" dirty="0" smtClean="0"/>
              <a:t>In step 2 your team will develop a detailed implementation plan.</a:t>
            </a:r>
          </a:p>
          <a:p>
            <a:endParaRPr lang="en-US" baseline="0" dirty="0" smtClean="0"/>
          </a:p>
          <a:p>
            <a:r>
              <a:rPr lang="en-US" baseline="0" dirty="0" smtClean="0"/>
              <a:t>In step 3 the team will develop a detailed evaluation plan and determine if all data collection procedures are currently in place. </a:t>
            </a:r>
          </a:p>
          <a:p>
            <a:endParaRPr lang="en-US" baseline="0" dirty="0" smtClean="0"/>
          </a:p>
          <a:p>
            <a:r>
              <a:rPr lang="en-US" baseline="0" dirty="0" smtClean="0"/>
              <a:t>Then, in step 4 your team will implement its solutions and begin to analyze results.  </a:t>
            </a:r>
            <a:endParaRPr lang="en-US" dirty="0" smtClean="0"/>
          </a:p>
        </p:txBody>
      </p:sp>
      <p:sp>
        <p:nvSpPr>
          <p:cNvPr id="4" name="Slide Number Placeholder 3"/>
          <p:cNvSpPr>
            <a:spLocks noGrp="1"/>
          </p:cNvSpPr>
          <p:nvPr>
            <p:ph type="sldNum" sz="quarter" idx="10"/>
          </p:nvPr>
        </p:nvSpPr>
        <p:spPr/>
        <p:txBody>
          <a:bodyPr/>
          <a:lstStyle/>
          <a:p>
            <a:fld id="{0231132A-0B8F-4425-8EA3-70C29ADBA12E}" type="slidenum">
              <a:rPr lang="en-US" smtClean="0"/>
              <a:t>5</a:t>
            </a:fld>
            <a:endParaRPr lang="en-US"/>
          </a:p>
        </p:txBody>
      </p:sp>
    </p:spTree>
    <p:extLst>
      <p:ext uri="{BB962C8B-B14F-4D97-AF65-F5344CB8AC3E}">
        <p14:creationId xmlns:p14="http://schemas.microsoft.com/office/powerpoint/2010/main" val="124806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 the Phase Four Module</a:t>
            </a:r>
          </a:p>
          <a:p>
            <a:endParaRPr lang="en-US" dirty="0" smtClean="0"/>
          </a:p>
          <a:p>
            <a:r>
              <a:rPr lang="en-US" dirty="0" smtClean="0"/>
              <a:t>The</a:t>
            </a:r>
            <a:r>
              <a:rPr lang="en-US" baseline="0" dirty="0" smtClean="0"/>
              <a:t> first step involves identifying solutions that address contributing factors from Phase Three.</a:t>
            </a:r>
          </a:p>
          <a:p>
            <a:endParaRPr lang="en-US" dirty="0" smtClean="0"/>
          </a:p>
          <a:p>
            <a:pPr marL="228600" indent="-228600">
              <a:buAutoNum type="alphaUcPeriod"/>
            </a:pPr>
            <a:r>
              <a:rPr lang="en-US" dirty="0" smtClean="0"/>
              <a:t>To begin step 1,</a:t>
            </a:r>
            <a:r>
              <a:rPr lang="en-US" baseline="0" dirty="0" smtClean="0"/>
              <a:t> t</a:t>
            </a:r>
            <a:r>
              <a:rPr lang="en-US" dirty="0" smtClean="0"/>
              <a:t>he team brainstorms solutions.</a:t>
            </a:r>
            <a:r>
              <a:rPr lang="en-US" baseline="0" dirty="0" smtClean="0"/>
              <a:t>  It is important to</a:t>
            </a:r>
            <a:r>
              <a:rPr lang="en-US" dirty="0" smtClean="0"/>
              <a:t> include process stakeholders and students,</a:t>
            </a:r>
            <a:r>
              <a:rPr lang="en-US" baseline="0" dirty="0" smtClean="0"/>
              <a:t> who will bring in diverse perspectives.  </a:t>
            </a:r>
          </a:p>
          <a:p>
            <a:pPr marL="228600" indent="-228600">
              <a:buAutoNum type="alphaUcPeriod"/>
            </a:pPr>
            <a:endParaRPr lang="en-US" baseline="0" dirty="0" smtClean="0"/>
          </a:p>
          <a:p>
            <a:pPr marL="228600" indent="-228600">
              <a:buAutoNum type="alphaUcPeriod"/>
            </a:pPr>
            <a:r>
              <a:rPr lang="en-US" baseline="0" dirty="0" smtClean="0"/>
              <a:t>Next, the team creates an initial list of solutions by categorizing them to reflect the team’s collective ideas.  Your team may wish to use an </a:t>
            </a:r>
            <a:r>
              <a:rPr lang="en-US" i="1" baseline="0" dirty="0" smtClean="0"/>
              <a:t>Affinity Diagram</a:t>
            </a:r>
            <a:r>
              <a:rPr lang="en-US" i="0" baseline="0" dirty="0" smtClean="0"/>
              <a:t> (example listed on online appendix) to accomplish this.  The team will then record their solutions on the </a:t>
            </a:r>
            <a:r>
              <a:rPr lang="en-US" i="1" baseline="0" dirty="0" smtClean="0"/>
              <a:t>Suggested Solutions Worksheet</a:t>
            </a:r>
            <a:r>
              <a:rPr lang="en-US" i="0" baseline="0" dirty="0" smtClean="0"/>
              <a:t> (Appendix B)</a:t>
            </a:r>
          </a:p>
          <a:p>
            <a:pPr marL="228600" indent="-228600">
              <a:buAutoNum type="alphaUcPeriod"/>
            </a:pPr>
            <a:endParaRPr lang="en-US" i="0" baseline="0" dirty="0" smtClean="0"/>
          </a:p>
          <a:p>
            <a:pPr marL="228600" indent="-228600">
              <a:buAutoNum type="alphaUcPeriod"/>
            </a:pPr>
            <a:r>
              <a:rPr lang="en-US" i="0" baseline="0" dirty="0" smtClean="0"/>
              <a:t>Then, the team reviews the potential solutions and identifies redundancies that may be present. Using the </a:t>
            </a:r>
            <a:r>
              <a:rPr lang="en-US" i="1" baseline="0" dirty="0" smtClean="0"/>
              <a:t>Solution Evaluation Worksheet</a:t>
            </a:r>
            <a:r>
              <a:rPr lang="en-US" i="0" baseline="0" dirty="0" smtClean="0"/>
              <a:t> (Appendix C),  the team will evaluate potential solutions.  Your team may assign specific improvement ideas to one or more team members, rather than evaluating all ideas as a full team. </a:t>
            </a:r>
          </a:p>
          <a:p>
            <a:pPr marL="228600" indent="-228600">
              <a:buAutoNum type="alphaUcPeriod"/>
            </a:pPr>
            <a:endParaRPr lang="en-US" i="0" baseline="0" dirty="0" smtClean="0"/>
          </a:p>
          <a:p>
            <a:pPr marL="228600" indent="-228600">
              <a:buAutoNum type="alphaUcPeriod"/>
            </a:pPr>
            <a:r>
              <a:rPr lang="en-US" i="0" baseline="0" dirty="0" smtClean="0"/>
              <a:t>Finally, the team will engage in a facilitated discussion to reach consensus on the solutions to be implemented.  </a:t>
            </a:r>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6</a:t>
            </a:fld>
            <a:endParaRPr lang="en-US"/>
          </a:p>
        </p:txBody>
      </p:sp>
    </p:spTree>
    <p:extLst>
      <p:ext uri="{BB962C8B-B14F-4D97-AF65-F5344CB8AC3E}">
        <p14:creationId xmlns:p14="http://schemas.microsoft.com/office/powerpoint/2010/main" val="296340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1132A-0B8F-4425-8EA3-70C29ADBA12E}" type="slidenum">
              <a:rPr lang="en-US" smtClean="0"/>
              <a:t>7</a:t>
            </a:fld>
            <a:endParaRPr lang="en-US"/>
          </a:p>
        </p:txBody>
      </p:sp>
    </p:spTree>
    <p:extLst>
      <p:ext uri="{BB962C8B-B14F-4D97-AF65-F5344CB8AC3E}">
        <p14:creationId xmlns:p14="http://schemas.microsoft.com/office/powerpoint/2010/main" val="215078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5 of Phase Four module</a:t>
            </a:r>
          </a:p>
          <a:p>
            <a:endParaRPr lang="en-US" dirty="0" smtClean="0"/>
          </a:p>
          <a:p>
            <a:r>
              <a:rPr lang="en-US" dirty="0" smtClean="0"/>
              <a:t>In step 2, your team will develop an implementation plan for</a:t>
            </a:r>
            <a:r>
              <a:rPr lang="en-US" baseline="0" dirty="0" smtClean="0"/>
              <a:t> each solution you have chosen.</a:t>
            </a:r>
            <a:endParaRPr lang="en-US" dirty="0" smtClean="0"/>
          </a:p>
          <a:p>
            <a:endParaRPr lang="en-US" dirty="0" smtClean="0"/>
          </a:p>
          <a:p>
            <a:pPr marL="228600" indent="-228600">
              <a:buAutoNum type="alphaUcPeriod"/>
            </a:pPr>
            <a:r>
              <a:rPr lang="en-US" baseline="0" dirty="0" smtClean="0"/>
              <a:t>To begin, the team will create a general description of the solutions by answering the questions listed on page 5 of the phase module.</a:t>
            </a:r>
          </a:p>
          <a:p>
            <a:pPr marL="228600" indent="-228600">
              <a:buAutoNum type="alphaUcPeriod"/>
            </a:pPr>
            <a:endParaRPr lang="en-US" baseline="0" dirty="0" smtClean="0"/>
          </a:p>
          <a:p>
            <a:pPr marL="228600" indent="-228600">
              <a:buAutoNum type="alphaUcPeriod"/>
            </a:pPr>
            <a:r>
              <a:rPr lang="en-US" baseline="0" dirty="0" smtClean="0"/>
              <a:t>The team will determine whether existing institutional and partner planning processes can be used during implementation.  The team will determine if there is there an existing planning process that would naturally include the proposed solutions.  For example, the organization may already have planning templates that can be incorporated based on the scope and type of process improvement. </a:t>
            </a:r>
          </a:p>
          <a:p>
            <a:pPr marL="228600" indent="-228600">
              <a:buAutoNum type="alphaUcPeriod"/>
            </a:pPr>
            <a:endParaRPr lang="en-US" baseline="0" dirty="0" smtClean="0"/>
          </a:p>
          <a:p>
            <a:pPr marL="228600" indent="-228600">
              <a:buAutoNum type="alphaUcPeriod"/>
            </a:pPr>
            <a:r>
              <a:rPr lang="en-US" baseline="0" dirty="0" smtClean="0"/>
              <a:t>If no planning process or template exists, use the </a:t>
            </a:r>
            <a:r>
              <a:rPr lang="en-US" i="1" baseline="0" dirty="0" smtClean="0"/>
              <a:t>PTR Implementation Plan</a:t>
            </a:r>
            <a:r>
              <a:rPr lang="en-US" i="0" baseline="0" dirty="0" smtClean="0"/>
              <a:t> (Appendix D).  The team should use their template to provide the following types of information: </a:t>
            </a:r>
          </a:p>
          <a:p>
            <a:pPr marL="0" indent="0">
              <a:buNone/>
            </a:pPr>
            <a:r>
              <a:rPr lang="en-US" i="0" baseline="0" dirty="0" smtClean="0"/>
              <a:t>     (A detailed list is provided on pages 6 and 7 of the phase directions.) </a:t>
            </a:r>
          </a:p>
          <a:p>
            <a:pPr marL="0" indent="0">
              <a:buNone/>
            </a:pPr>
            <a:r>
              <a:rPr lang="en-US" i="0" baseline="0" dirty="0" smtClean="0"/>
              <a:t>     - Roles and responsibilities</a:t>
            </a:r>
          </a:p>
          <a:p>
            <a:pPr marL="0" indent="0">
              <a:buNone/>
            </a:pPr>
            <a:r>
              <a:rPr lang="en-US" i="0" baseline="0" dirty="0" smtClean="0"/>
              <a:t>     - Basic steps of implementation</a:t>
            </a:r>
          </a:p>
          <a:p>
            <a:pPr marL="0" indent="0">
              <a:buNone/>
            </a:pPr>
            <a:r>
              <a:rPr lang="en-US" i="0" baseline="0" dirty="0" smtClean="0"/>
              <a:t>     - Timeline of implementation (Including whether or not pilots will be used)</a:t>
            </a:r>
          </a:p>
          <a:p>
            <a:pPr marL="0" indent="0">
              <a:buNone/>
            </a:pPr>
            <a:r>
              <a:rPr lang="en-US" i="0" baseline="0" dirty="0" smtClean="0"/>
              <a:t>     - Resource requirements</a:t>
            </a:r>
          </a:p>
          <a:p>
            <a:pPr marL="0" indent="0">
              <a:buNone/>
            </a:pPr>
            <a:r>
              <a:rPr lang="en-US" i="0" baseline="0" dirty="0" smtClean="0"/>
              <a:t>     - Approval authority</a:t>
            </a:r>
          </a:p>
        </p:txBody>
      </p:sp>
      <p:sp>
        <p:nvSpPr>
          <p:cNvPr id="4" name="Slide Number Placeholder 3"/>
          <p:cNvSpPr>
            <a:spLocks noGrp="1"/>
          </p:cNvSpPr>
          <p:nvPr>
            <p:ph type="sldNum" sz="quarter" idx="10"/>
          </p:nvPr>
        </p:nvSpPr>
        <p:spPr/>
        <p:txBody>
          <a:bodyPr/>
          <a:lstStyle/>
          <a:p>
            <a:fld id="{0231132A-0B8F-4425-8EA3-70C29ADBA12E}" type="slidenum">
              <a:rPr lang="en-US" smtClean="0"/>
              <a:t>8</a:t>
            </a:fld>
            <a:endParaRPr lang="en-US"/>
          </a:p>
        </p:txBody>
      </p:sp>
    </p:spTree>
    <p:extLst>
      <p:ext uri="{BB962C8B-B14F-4D97-AF65-F5344CB8AC3E}">
        <p14:creationId xmlns:p14="http://schemas.microsoft.com/office/powerpoint/2010/main" val="337760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above shows an example of an implementation</a:t>
            </a:r>
            <a:r>
              <a:rPr lang="en-US" baseline="0" dirty="0" smtClean="0"/>
              <a:t> plan used by a previous site.  </a:t>
            </a:r>
          </a:p>
          <a:p>
            <a:endParaRPr lang="en-US" baseline="0" dirty="0" smtClean="0"/>
          </a:p>
          <a:p>
            <a:r>
              <a:rPr lang="en-US" baseline="0" dirty="0" smtClean="0"/>
              <a:t>The team chose to implement a new advising template.  The department had many part-time counselors who are not as familiar with the program’s requirements.  The team decided to create a template for the counselors to make it easier on them and to reduce possible advising errors.  </a:t>
            </a:r>
          </a:p>
          <a:p>
            <a:endParaRPr lang="en-US" baseline="0" dirty="0" smtClean="0"/>
          </a:p>
          <a:p>
            <a:r>
              <a:rPr lang="en-US" baseline="0" dirty="0" smtClean="0"/>
              <a:t>The team also decided to implement pilot version of new admission criteria combined with an application point system. </a:t>
            </a:r>
          </a:p>
          <a:p>
            <a:endParaRPr lang="en-US" baseline="0" dirty="0" smtClean="0"/>
          </a:p>
          <a:p>
            <a:r>
              <a:rPr lang="en-US" baseline="0" dirty="0" smtClean="0"/>
              <a:t>Note that the team was very specific about the timeframe and staff needed needed for their implementation plans.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31132A-0B8F-4425-8EA3-70C29ADBA12E}" type="slidenum">
              <a:rPr lang="en-US" smtClean="0"/>
              <a:t>9</a:t>
            </a:fld>
            <a:endParaRPr lang="en-US"/>
          </a:p>
        </p:txBody>
      </p:sp>
    </p:spTree>
    <p:extLst>
      <p:ext uri="{BB962C8B-B14F-4D97-AF65-F5344CB8AC3E}">
        <p14:creationId xmlns:p14="http://schemas.microsoft.com/office/powerpoint/2010/main" val="305491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 of Phase Four module.</a:t>
            </a:r>
          </a:p>
          <a:p>
            <a:endParaRPr lang="en-US" dirty="0" smtClean="0"/>
          </a:p>
          <a:p>
            <a:r>
              <a:rPr lang="en-US" dirty="0" smtClean="0"/>
              <a:t>In step 3,</a:t>
            </a:r>
            <a:r>
              <a:rPr lang="en-US" baseline="0" dirty="0" smtClean="0"/>
              <a:t> the team will create an evaluation plan.</a:t>
            </a:r>
          </a:p>
          <a:p>
            <a:endParaRPr lang="en-US" dirty="0" smtClean="0"/>
          </a:p>
          <a:p>
            <a:pPr marL="228600" indent="-228600">
              <a:buAutoNum type="alphaUcPeriod"/>
            </a:pPr>
            <a:r>
              <a:rPr lang="en-US" dirty="0" smtClean="0"/>
              <a:t>The team will review the solutions recommended in the</a:t>
            </a:r>
            <a:r>
              <a:rPr lang="en-US" baseline="0" dirty="0" smtClean="0"/>
              <a:t>ir implementation plan.  For each solution, the team will need to identify an evaluation method that helps the members decide whether or not the solutions have been implemented.  </a:t>
            </a:r>
          </a:p>
          <a:p>
            <a:pPr marL="0" indent="0">
              <a:buNone/>
            </a:pPr>
            <a:r>
              <a:rPr lang="en-US" baseline="0" dirty="0" smtClean="0"/>
              <a:t>     </a:t>
            </a:r>
          </a:p>
          <a:p>
            <a:pPr marL="0" indent="0">
              <a:buNone/>
            </a:pPr>
            <a:r>
              <a:rPr lang="en-US" baseline="0" dirty="0" smtClean="0"/>
              <a:t>     The team must also consider the knowledge and capacity of its team members to conduct their method of evaluation properly, the cost and feasibility of conducting the method in the  </a:t>
            </a:r>
          </a:p>
          <a:p>
            <a:pPr marL="0" indent="0">
              <a:buNone/>
            </a:pPr>
            <a:r>
              <a:rPr lang="en-US" baseline="0" dirty="0" smtClean="0"/>
              <a:t>     allocated time, and the ability of the group to analyze the data. </a:t>
            </a:r>
          </a:p>
          <a:p>
            <a:pPr marL="0" indent="0">
              <a:buNone/>
            </a:pPr>
            <a:endParaRPr lang="en-US" baseline="0" dirty="0" smtClean="0"/>
          </a:p>
          <a:p>
            <a:pPr marL="0" indent="0">
              <a:buNone/>
            </a:pPr>
            <a:r>
              <a:rPr lang="en-US" baseline="0" dirty="0" smtClean="0"/>
              <a:t>B. The team needs to be able to answer the following questions in their implementation plan.  </a:t>
            </a:r>
          </a:p>
          <a:p>
            <a:pPr marL="171450" indent="-171450">
              <a:buFontTx/>
              <a:buChar char="-"/>
            </a:pPr>
            <a:r>
              <a:rPr lang="en-US" baseline="0" dirty="0" smtClean="0"/>
              <a:t>What types of measures should we use?</a:t>
            </a:r>
          </a:p>
          <a:p>
            <a:pPr marL="171450" indent="-171450">
              <a:buFontTx/>
              <a:buChar char="-"/>
            </a:pPr>
            <a:r>
              <a:rPr lang="en-US" baseline="0" dirty="0" smtClean="0"/>
              <a:t>What is a promising indicator of change?</a:t>
            </a:r>
          </a:p>
          <a:p>
            <a:pPr marL="171450" indent="-171450">
              <a:buFontTx/>
              <a:buChar char="-"/>
            </a:pPr>
            <a:r>
              <a:rPr lang="en-US" baseline="0" dirty="0" smtClean="0"/>
              <a:t>What data must be collected?</a:t>
            </a:r>
          </a:p>
          <a:p>
            <a:pPr marL="171450" indent="-171450">
              <a:buFontTx/>
              <a:buChar char="-"/>
            </a:pPr>
            <a:r>
              <a:rPr lang="en-US" baseline="0" dirty="0" smtClean="0"/>
              <a:t>What is the timeframe to expect change?</a:t>
            </a:r>
          </a:p>
          <a:p>
            <a:pPr marL="0" indent="0">
              <a:buFontTx/>
              <a:buNone/>
            </a:pPr>
            <a:r>
              <a:rPr lang="en-US" baseline="0" dirty="0" smtClean="0"/>
              <a:t>    </a:t>
            </a:r>
          </a:p>
          <a:p>
            <a:pPr marL="0" indent="0">
              <a:buFontTx/>
              <a:buNone/>
            </a:pPr>
            <a:r>
              <a:rPr lang="en-US" baseline="0" dirty="0" smtClean="0"/>
              <a:t>   The team will discuss the advantages and disadvantages of using different methods to evaluate.  The results will be recorded in the </a:t>
            </a:r>
            <a:r>
              <a:rPr lang="en-US" i="1" baseline="0" dirty="0" smtClean="0"/>
              <a:t>PTR Evaluation Plan</a:t>
            </a:r>
            <a:r>
              <a:rPr lang="en-US" i="0" baseline="0" dirty="0" smtClean="0"/>
              <a:t> (Appendix E).  </a:t>
            </a:r>
          </a:p>
          <a:p>
            <a:pPr marL="0" indent="0">
              <a:buFontTx/>
              <a:buNone/>
            </a:pPr>
            <a:endParaRPr lang="en-US" i="0" baseline="0" dirty="0" smtClean="0"/>
          </a:p>
          <a:p>
            <a:pPr marL="0" indent="0">
              <a:buFontTx/>
              <a:buNone/>
            </a:pPr>
            <a:r>
              <a:rPr lang="en-US" i="0" baseline="0" dirty="0" smtClean="0"/>
              <a:t>C. The evaluation may require that data collection occur in the future, and in these cases, the team should propose an extended timeline.  </a:t>
            </a: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231132A-0B8F-4425-8EA3-70C29ADBA12E}" type="slidenum">
              <a:rPr lang="en-US" smtClean="0"/>
              <a:t>10</a:t>
            </a:fld>
            <a:endParaRPr lang="en-US"/>
          </a:p>
        </p:txBody>
      </p:sp>
    </p:spTree>
    <p:extLst>
      <p:ext uri="{BB962C8B-B14F-4D97-AF65-F5344CB8AC3E}">
        <p14:creationId xmlns:p14="http://schemas.microsoft.com/office/powerpoint/2010/main" val="240666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9624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7C78159-41F7-43AB-8B7E-BFEFCD9F2ABD}"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109378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78159-41F7-43AB-8B7E-BFEFCD9F2ABD}"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33976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78159-41F7-43AB-8B7E-BFEFCD9F2ABD}"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33469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4137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1295400"/>
            <a:ext cx="7848600" cy="4876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53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4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399"/>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7772400" cy="4495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63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77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60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87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23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28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78159-41F7-43AB-8B7E-BFEFCD9F2ABD}"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1416772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11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9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75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7C78159-41F7-43AB-8B7E-BFEFCD9F2ABD}"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106108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C78159-41F7-43AB-8B7E-BFEFCD9F2ABD}"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276820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C78159-41F7-43AB-8B7E-BFEFCD9F2ABD}" type="datetimeFigureOut">
              <a:rPr lang="en-US" smtClean="0"/>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322389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C78159-41F7-43AB-8B7E-BFEFCD9F2ABD}" type="datetimeFigureOut">
              <a:rPr lang="en-US" smtClean="0"/>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139936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78159-41F7-43AB-8B7E-BFEFCD9F2ABD}" type="datetimeFigureOut">
              <a:rPr lang="en-US" smtClean="0"/>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13594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78159-41F7-43AB-8B7E-BFEFCD9F2ABD}"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35067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78159-41F7-43AB-8B7E-BFEFCD9F2ABD}"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3DC15-C88F-48E0-A3DE-C04CF6B383B0}" type="slidenum">
              <a:rPr lang="en-US" smtClean="0"/>
              <a:t>‹#›</a:t>
            </a:fld>
            <a:endParaRPr lang="en-US"/>
          </a:p>
        </p:txBody>
      </p:sp>
    </p:spTree>
    <p:extLst>
      <p:ext uri="{BB962C8B-B14F-4D97-AF65-F5344CB8AC3E}">
        <p14:creationId xmlns:p14="http://schemas.microsoft.com/office/powerpoint/2010/main" val="426289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78159-41F7-43AB-8B7E-BFEFCD9F2ABD}" type="datetimeFigureOut">
              <a:rPr lang="en-US" smtClean="0"/>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3DC15-C88F-48E0-A3DE-C04CF6B383B0}" type="slidenum">
              <a:rPr lang="en-US" smtClean="0"/>
              <a:t>‹#›</a:t>
            </a:fld>
            <a:endParaRPr lang="en-US"/>
          </a:p>
        </p:txBody>
      </p:sp>
      <p:sp>
        <p:nvSpPr>
          <p:cNvPr id="7" name="Rectangle 6"/>
          <p:cNvSpPr/>
          <p:nvPr userDrawn="1"/>
        </p:nvSpPr>
        <p:spPr>
          <a:xfrm>
            <a:off x="0" y="-9525"/>
            <a:ext cx="9153525" cy="10001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990600"/>
            <a:ext cx="847725" cy="5074825"/>
          </a:xfrm>
          <a:prstGeom prst="rect">
            <a:avLst/>
          </a:prstGeom>
          <a:solidFill>
            <a:srgbClr val="5A3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65425"/>
            <a:ext cx="9144000" cy="7925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ocuments and Settings\umbrich2\My Documents\Powerpoint Presentations\New PowerPoint Template\thumbnailCAV5N5KD.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34400" y="6065425"/>
            <a:ext cx="609600" cy="792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sea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5725" y="6083154"/>
            <a:ext cx="762000" cy="75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86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1143000"/>
          </a:xfrm>
          <a:prstGeom prst="rect">
            <a:avLst/>
          </a:prstGeom>
          <a:solidFill>
            <a:srgbClr val="24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2230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http://vimeo.com/moogaloop.swf?clip_id=29165961&amp;server=vimeo.com&amp;show_title=0&amp;show_byline=0&amp;show_portrait=0&amp;color=&amp;fullscreen=1&amp;autoplay=0&amp;loop=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occrl.illinois.edu/projects/pathways/phases/4"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www.napequity.org/pdf/NontradTAFinal.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mailto:occrl@illinois.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vimeo.com/moogaloop.swf?clip_id=29266533&amp;server=vimeo.com&amp;show_title=0&amp;show_byline=0&amp;show_portrait=0&amp;color=&amp;fullscreen=1&amp;autoplay=0&amp;loop=0"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acjones3\AppData\Local\Microsoft\Windows\Temporary Internet Files\Content.Outlook\7LS7O5TW\Backgrounds_SectionHeaders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jones3\AppData\Local\Microsoft\Windows\Temporary Internet Files\Content.Outlook\7LS7O5TW\Backgrounds_SectionHeaders6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9808" y="2057400"/>
            <a:ext cx="8153400" cy="769441"/>
          </a:xfrm>
          <a:prstGeom prst="rect">
            <a:avLst/>
          </a:prstGeom>
          <a:noFill/>
        </p:spPr>
        <p:txBody>
          <a:bodyPr wrap="square" rtlCol="0">
            <a:spAutoFit/>
          </a:bodyPr>
          <a:lstStyle/>
          <a:p>
            <a:r>
              <a:rPr lang="en-US" sz="4400" dirty="0" smtClean="0">
                <a:solidFill>
                  <a:schemeClr val="bg1"/>
                </a:solidFill>
              </a:rPr>
              <a:t>Phase Four: Process Improvement</a:t>
            </a:r>
            <a:endParaRPr lang="en-US" sz="4400" dirty="0">
              <a:solidFill>
                <a:schemeClr val="bg1"/>
              </a:solidFill>
            </a:endParaRPr>
          </a:p>
        </p:txBody>
      </p:sp>
    </p:spTree>
    <p:extLst>
      <p:ext uri="{BB962C8B-B14F-4D97-AF65-F5344CB8AC3E}">
        <p14:creationId xmlns:p14="http://schemas.microsoft.com/office/powerpoint/2010/main" val="7947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3</a:t>
            </a:r>
            <a:endParaRPr lang="en-US" dirty="0"/>
          </a:p>
        </p:txBody>
      </p:sp>
      <p:sp>
        <p:nvSpPr>
          <p:cNvPr id="3" name="Content Placeholder 2"/>
          <p:cNvSpPr>
            <a:spLocks noGrp="1"/>
          </p:cNvSpPr>
          <p:nvPr>
            <p:ph type="subTitle" idx="1"/>
          </p:nvPr>
        </p:nvSpPr>
        <p:spPr>
          <a:xfrm>
            <a:off x="304800" y="1295400"/>
            <a:ext cx="5257801" cy="5486400"/>
          </a:xfrm>
        </p:spPr>
        <p:txBody>
          <a:bodyPr>
            <a:normAutofit fontScale="92500" lnSpcReduction="20000"/>
          </a:bodyPr>
          <a:lstStyle/>
          <a:p>
            <a:pPr marL="0" indent="0">
              <a:buNone/>
            </a:pPr>
            <a:r>
              <a:rPr lang="en-US" dirty="0" smtClean="0"/>
              <a:t>Some important evaluation questions:</a:t>
            </a:r>
          </a:p>
          <a:p>
            <a:pPr marL="0" indent="0">
              <a:buNone/>
            </a:pPr>
            <a:endParaRPr lang="en-US" dirty="0" smtClean="0"/>
          </a:p>
          <a:p>
            <a:r>
              <a:rPr lang="en-US" sz="2800" dirty="0" smtClean="0"/>
              <a:t>What types of measures should we use?</a:t>
            </a:r>
          </a:p>
          <a:p>
            <a:pPr marL="0" indent="0">
              <a:buNone/>
            </a:pPr>
            <a:endParaRPr lang="en-US" dirty="0"/>
          </a:p>
          <a:p>
            <a:r>
              <a:rPr lang="en-US" sz="2800" dirty="0" smtClean="0"/>
              <a:t>What is a promising indicator of change?</a:t>
            </a:r>
          </a:p>
          <a:p>
            <a:endParaRPr lang="en-US" sz="2800" dirty="0"/>
          </a:p>
          <a:p>
            <a:r>
              <a:rPr lang="en-US" sz="2800" dirty="0" smtClean="0"/>
              <a:t>What data must be collected?</a:t>
            </a:r>
          </a:p>
          <a:p>
            <a:endParaRPr lang="en-US" sz="2800" dirty="0"/>
          </a:p>
          <a:p>
            <a:r>
              <a:rPr lang="en-US" sz="2800" dirty="0" smtClean="0"/>
              <a:t>What is the timeframe to expect change?</a:t>
            </a:r>
          </a:p>
          <a:p>
            <a:pPr marL="0" indent="0">
              <a:buNone/>
            </a:pP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84" y="1905000"/>
            <a:ext cx="347077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4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Plan</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54436754"/>
              </p:ext>
            </p:extLst>
          </p:nvPr>
        </p:nvGraphicFramePr>
        <p:xfrm>
          <a:off x="0" y="1143000"/>
          <a:ext cx="9144000" cy="5714998"/>
        </p:xfrm>
        <a:graphic>
          <a:graphicData uri="http://schemas.openxmlformats.org/drawingml/2006/table">
            <a:tbl>
              <a:tblPr firstRow="1" bandRow="1">
                <a:tableStyleId>{5C22544A-7EE6-4342-B048-85BDC9FD1C3A}</a:tableStyleId>
              </a:tblPr>
              <a:tblGrid>
                <a:gridCol w="2286000"/>
                <a:gridCol w="2286000"/>
                <a:gridCol w="2286000"/>
                <a:gridCol w="2286000"/>
              </a:tblGrid>
              <a:tr h="1057286">
                <a:tc>
                  <a:txBody>
                    <a:bodyPr/>
                    <a:lstStyle/>
                    <a:p>
                      <a:pPr algn="ctr"/>
                      <a:r>
                        <a:rPr lang="en-US" b="1" dirty="0" smtClean="0">
                          <a:solidFill>
                            <a:schemeClr val="tx1"/>
                          </a:solidFill>
                        </a:rPr>
                        <a:t>What</a:t>
                      </a:r>
                      <a:r>
                        <a:rPr lang="en-US" b="1" baseline="0" dirty="0" smtClean="0">
                          <a:solidFill>
                            <a:schemeClr val="tx1"/>
                          </a:solidFill>
                        </a:rPr>
                        <a:t> is being measured?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Data Collection Method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Advantages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Disadvantages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5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Example: Student retention </a:t>
                      </a:r>
                      <a:endParaRPr lang="en-US" sz="1600" b="0" dirty="0" smtClean="0">
                        <a:solidFill>
                          <a:schemeClr val="tx1"/>
                        </a:solidFill>
                      </a:endParaRPr>
                    </a:p>
                    <a:p>
                      <a:pPr algn="l"/>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rPr>
                        <a:t>Survey and telephone interview</a:t>
                      </a:r>
                      <a:r>
                        <a:rPr lang="en-US" sz="1600" b="0" baseline="0" dirty="0" smtClean="0">
                          <a:solidFill>
                            <a:schemeClr val="tx1"/>
                          </a:solidFill>
                        </a:rPr>
                        <a:t> of students not retained in program.</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rPr>
                        <a:t>Quick way to find out why students left; gather student suggestions for ways to change the program</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rPr>
                        <a:t>Contacts get old quickly; may not be able to locate students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7286">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7286">
                <a:tc>
                  <a:txBody>
                    <a:bodyPr/>
                    <a:lstStyle/>
                    <a:p>
                      <a:pPr algn="l"/>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7286">
                <a:tc>
                  <a:txBody>
                    <a:bodyPr/>
                    <a:lstStyle/>
                    <a:p>
                      <a:pPr algn="l"/>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6671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4</a:t>
            </a:r>
            <a:endParaRPr lang="en-US" dirty="0"/>
          </a:p>
        </p:txBody>
      </p:sp>
      <p:sp>
        <p:nvSpPr>
          <p:cNvPr id="3" name="Content Placeholder 2"/>
          <p:cNvSpPr>
            <a:spLocks noGrp="1"/>
          </p:cNvSpPr>
          <p:nvPr>
            <p:ph type="subTitle" idx="1"/>
          </p:nvPr>
        </p:nvSpPr>
        <p:spPr>
          <a:xfrm>
            <a:off x="457200" y="1295400"/>
            <a:ext cx="6172200" cy="5334000"/>
          </a:xfrm>
        </p:spPr>
        <p:txBody>
          <a:bodyPr>
            <a:normAutofit lnSpcReduction="10000"/>
          </a:bodyPr>
          <a:lstStyle/>
          <a:p>
            <a:pPr marL="0" indent="0">
              <a:buNone/>
            </a:pPr>
            <a:r>
              <a:rPr lang="en-US" dirty="0" smtClean="0"/>
              <a:t>Implement solutions and analyze results</a:t>
            </a:r>
          </a:p>
          <a:p>
            <a:pPr marL="0" indent="0">
              <a:buNone/>
            </a:pPr>
            <a:endParaRPr lang="en-US" dirty="0"/>
          </a:p>
          <a:p>
            <a:r>
              <a:rPr lang="en-US" dirty="0" smtClean="0"/>
              <a:t>Begin implementation and data collection</a:t>
            </a:r>
          </a:p>
          <a:p>
            <a:endParaRPr lang="en-US" dirty="0" smtClean="0"/>
          </a:p>
          <a:p>
            <a:r>
              <a:rPr lang="en-US" dirty="0" smtClean="0"/>
              <a:t>Document results</a:t>
            </a:r>
            <a:endParaRPr lang="en-US" dirty="0"/>
          </a:p>
          <a:p>
            <a:endParaRPr lang="en-US" dirty="0"/>
          </a:p>
          <a:p>
            <a:r>
              <a:rPr lang="en-US" dirty="0" smtClean="0"/>
              <a:t>Determine whether problem was addressed</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64771"/>
            <a:ext cx="487480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54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B5B"/>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8600"/>
            <a:ext cx="8077200" cy="2438400"/>
          </a:xfrm>
          <a:solidFill>
            <a:srgbClr val="243B5B"/>
          </a:solidFill>
        </p:spPr>
        <p:txBody>
          <a:bodyPr>
            <a:noAutofit/>
          </a:bodyPr>
          <a:lstStyle/>
          <a:p>
            <a:pPr algn="l"/>
            <a:r>
              <a:rPr lang="en-US" sz="2100" dirty="0"/>
              <a:t/>
            </a:r>
            <a:br>
              <a:rPr lang="en-US" sz="2100" dirty="0"/>
            </a:br>
            <a:r>
              <a:rPr lang="en-US" sz="2100" dirty="0" smtClean="0"/>
              <a:t>“But what this process has allowed us to do is expand and strengthen that relationship and allow it to matriculate to the student level.  From this, students were able to create the link between continuing their education and employment.</a:t>
            </a:r>
            <a:br>
              <a:rPr lang="en-US" sz="2100" dirty="0" smtClean="0"/>
            </a:br>
            <a:r>
              <a:rPr lang="en-US" sz="2100" dirty="0"/>
              <a:t/>
            </a:r>
            <a:br>
              <a:rPr lang="en-US" sz="2100" dirty="0"/>
            </a:br>
            <a:r>
              <a:rPr lang="en-US" sz="2100" dirty="0" smtClean="0"/>
              <a:t>		         	               - </a:t>
            </a:r>
            <a:r>
              <a:rPr lang="en-US" sz="1800" dirty="0" smtClean="0"/>
              <a:t>Mark </a:t>
            </a:r>
            <a:r>
              <a:rPr lang="en-US" sz="1800" dirty="0" err="1" smtClean="0"/>
              <a:t>Gryzbowski</a:t>
            </a:r>
            <a:r>
              <a:rPr lang="en-US" sz="1800" dirty="0" smtClean="0"/>
              <a:t>, Illinois Valley Partnership</a:t>
            </a:r>
            <a:r>
              <a:rPr lang="en-US" sz="2100" dirty="0" smtClean="0"/>
              <a:t/>
            </a:r>
            <a:br>
              <a:rPr lang="en-US" sz="2100" dirty="0" smtClean="0"/>
            </a:br>
            <a:endParaRPr lang="en-US" sz="2100" dirty="0"/>
          </a:p>
        </p:txBody>
      </p:sp>
      <p:pic>
        <p:nvPicPr>
          <p:cNvPr id="4098" name="Picture 2" descr="Z:\PTR\PTR Photos\for web site\phase 3.JPG"/>
          <p:cNvPicPr>
            <a:picLocks noGrp="1" noChangeAspect="1" noChangeArrowheads="1"/>
          </p:cNvPicPr>
          <p:nvPr>
            <p:ph idx="4294967295"/>
          </p:nvPr>
        </p:nvPicPr>
        <p:blipFill>
          <a:blip r:embed="rId3" cstate="print">
            <a:extLst>
              <a:ext uri="{BEBA8EAE-BF5A-486C-A8C5-ECC9F3942E4B}">
                <a14:imgProps xmlns:a14="http://schemas.microsoft.com/office/drawing/2010/main">
                  <a14:imgLayer r:embed="rId4">
                    <a14:imgEffect>
                      <a14:brightnessContrast bright="25000" contrast="2000"/>
                    </a14:imgEffect>
                  </a14:imgLayer>
                </a14:imgProps>
              </a:ext>
              <a:ext uri="{28A0092B-C50C-407E-A947-70E740481C1C}">
                <a14:useLocalDpi xmlns:a14="http://schemas.microsoft.com/office/drawing/2010/main" val="0"/>
              </a:ext>
            </a:extLst>
          </a:blip>
          <a:srcRect/>
          <a:stretch>
            <a:fillRect/>
          </a:stretch>
        </p:blipFill>
        <p:spPr bwMode="auto">
          <a:xfrm>
            <a:off x="1524000" y="2971800"/>
            <a:ext cx="636746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B5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6" name="moogaloop.swf?clip_id=29165961&amp;server=vimeo.com&amp;show_title=0&amp;show_byline=0&amp;show_portrait=0&amp;color=&amp;fullscreen=1&amp;autoplay=0&amp;loop=0"/>
          <p:cNvPicPr>
            <a:picLocks noGrp="1" noRot="1" noChangeAspect="1"/>
          </p:cNvPicPr>
          <p:nvPr>
            <p:ph idx="4294967295"/>
            <a:videoFile r:link="rId1"/>
          </p:nvPr>
        </p:nvPicPr>
        <p:blipFill>
          <a:blip r:embed="rId3"/>
          <a:stretch>
            <a:fillRect/>
          </a:stretch>
        </p:blipFill>
        <p:spPr>
          <a:xfrm>
            <a:off x="1295400" y="1371600"/>
            <a:ext cx="6603438" cy="4953000"/>
          </a:xfrm>
          <a:prstGeom prst="rect">
            <a:avLst/>
          </a:prstGeom>
        </p:spPr>
      </p:pic>
      <p:sp>
        <p:nvSpPr>
          <p:cNvPr id="3" name="Rectangle 2"/>
          <p:cNvSpPr/>
          <p:nvPr/>
        </p:nvSpPr>
        <p:spPr>
          <a:xfrm>
            <a:off x="533400" y="152400"/>
            <a:ext cx="8153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Implementation</a:t>
            </a:r>
            <a:r>
              <a:rPr lang="en-US" sz="4400" dirty="0" smtClean="0"/>
              <a:t> and Scaling Up</a:t>
            </a:r>
            <a:endParaRPr lang="en-US" sz="4400" dirty="0"/>
          </a:p>
        </p:txBody>
      </p:sp>
    </p:spTree>
    <p:extLst>
      <p:ext uri="{BB962C8B-B14F-4D97-AF65-F5344CB8AC3E}">
        <p14:creationId xmlns:p14="http://schemas.microsoft.com/office/powerpoint/2010/main" val="36817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Four Webpage</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sz="2400" dirty="0" smtClean="0"/>
          </a:p>
          <a:p>
            <a:pPr marL="0" indent="0">
              <a:buNone/>
            </a:pPr>
            <a:r>
              <a:rPr lang="en-US" sz="2400" dirty="0" smtClean="0"/>
              <a:t>This link takes you to tools and support materials that your team needs to complete Phase Four.</a:t>
            </a:r>
          </a:p>
          <a:p>
            <a:pPr marL="0" indent="0" algn="ctr">
              <a:buNone/>
            </a:pPr>
            <a:endParaRPr lang="en-US" sz="2400" dirty="0" smtClean="0"/>
          </a:p>
          <a:p>
            <a:pPr algn="ctr"/>
            <a:r>
              <a:rPr lang="en-US" sz="2400" dirty="0">
                <a:hlinkClick r:id="rId2"/>
              </a:rPr>
              <a:t>http://</a:t>
            </a:r>
            <a:r>
              <a:rPr lang="en-US" sz="2400" dirty="0" smtClean="0">
                <a:hlinkClick r:id="rId2"/>
              </a:rPr>
              <a:t>occrl.illinois.edu/projects/pathways/phases/4</a:t>
            </a:r>
            <a:endParaRPr lang="en-US" sz="2400" dirty="0" smtClean="0"/>
          </a:p>
          <a:p>
            <a:pPr algn="ctr"/>
            <a:endParaRPr lang="en-US" sz="2400" dirty="0"/>
          </a:p>
        </p:txBody>
      </p:sp>
    </p:spTree>
    <p:extLst>
      <p:ext uri="{BB962C8B-B14F-4D97-AF65-F5344CB8AC3E}">
        <p14:creationId xmlns:p14="http://schemas.microsoft.com/office/powerpoint/2010/main" val="408938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 and Resources</a:t>
            </a:r>
            <a:endParaRPr lang="en-US" dirty="0"/>
          </a:p>
        </p:txBody>
      </p:sp>
      <p:sp>
        <p:nvSpPr>
          <p:cNvPr id="3" name="Content Placeholder 2"/>
          <p:cNvSpPr>
            <a:spLocks noGrp="1"/>
          </p:cNvSpPr>
          <p:nvPr>
            <p:ph type="subTitle" idx="1"/>
          </p:nvPr>
        </p:nvSpPr>
        <p:spPr>
          <a:xfrm>
            <a:off x="609600" y="1295400"/>
            <a:ext cx="7848600" cy="5334000"/>
          </a:xfrm>
        </p:spPr>
        <p:txBody>
          <a:bodyPr>
            <a:normAutofit fontScale="92500"/>
          </a:bodyPr>
          <a:lstStyle/>
          <a:p>
            <a:pPr marL="0" indent="0">
              <a:buNone/>
            </a:pPr>
            <a:r>
              <a:rPr lang="en-US" sz="1800" dirty="0" smtClean="0"/>
              <a:t>Patton</a:t>
            </a:r>
            <a:r>
              <a:rPr lang="en-US" sz="1800" dirty="0"/>
              <a:t>, M.Q. (2009). </a:t>
            </a:r>
            <a:r>
              <a:rPr lang="en-US" sz="1800" i="1" dirty="0"/>
              <a:t>Developmental evaluation: Applying complexity concepts to </a:t>
            </a:r>
          </a:p>
          <a:p>
            <a:pPr marL="0" indent="0">
              <a:buNone/>
            </a:pPr>
            <a:r>
              <a:rPr lang="en-US" sz="1800" i="1" dirty="0"/>
              <a:t>	enhance innovation.</a:t>
            </a:r>
            <a:r>
              <a:rPr lang="en-US" sz="1800" dirty="0"/>
              <a:t> New York, NY: The Guilford Press. </a:t>
            </a:r>
          </a:p>
          <a:p>
            <a:pPr marL="0" indent="0">
              <a:buNone/>
            </a:pPr>
            <a:endParaRPr lang="en-US" sz="1800" dirty="0" smtClean="0"/>
          </a:p>
          <a:p>
            <a:pPr marL="0" indent="0">
              <a:buNone/>
            </a:pPr>
            <a:r>
              <a:rPr lang="en-US" sz="1800" dirty="0" smtClean="0"/>
              <a:t>Sheets, R., Lufkin, M., Stevens, D., Klein, S., &amp; </a:t>
            </a:r>
            <a:r>
              <a:rPr lang="en-US" sz="1800" dirty="0" err="1" smtClean="0"/>
              <a:t>Bhandari</a:t>
            </a:r>
            <a:r>
              <a:rPr lang="en-US" sz="1800" dirty="0" smtClean="0"/>
              <a:t>, R. (2003). </a:t>
            </a:r>
            <a:r>
              <a:rPr lang="en-US" sz="1800" i="1" dirty="0" smtClean="0"/>
              <a:t>Improving </a:t>
            </a:r>
          </a:p>
          <a:p>
            <a:pPr marL="0" indent="0">
              <a:buNone/>
            </a:pPr>
            <a:r>
              <a:rPr lang="en-US" sz="1800" i="1" dirty="0" smtClean="0"/>
              <a:t>	performance on Perkins III core indicators: Summary of research on causes </a:t>
            </a:r>
          </a:p>
          <a:p>
            <a:pPr marL="0" indent="0">
              <a:buNone/>
            </a:pPr>
            <a:r>
              <a:rPr lang="en-US" sz="1800" i="1" dirty="0" smtClean="0"/>
              <a:t>	and improvement strategies. </a:t>
            </a:r>
            <a:r>
              <a:rPr lang="en-US" sz="1800" dirty="0" smtClean="0"/>
              <a:t>Columbus, OH: National Dissemination Center </a:t>
            </a:r>
          </a:p>
          <a:p>
            <a:pPr marL="0" indent="0">
              <a:buNone/>
            </a:pPr>
            <a:r>
              <a:rPr lang="en-US" sz="1800" dirty="0" smtClean="0"/>
              <a:t>	for Career and Technical Education. Available online: </a:t>
            </a:r>
          </a:p>
          <a:p>
            <a:pPr marL="0" indent="0">
              <a:buNone/>
            </a:pPr>
            <a:r>
              <a:rPr lang="en-US" sz="1800" dirty="0" smtClean="0"/>
              <a:t>	http://136.165.122.102/UserFiles/File/pubs/Improving_Performance_of_    </a:t>
            </a:r>
          </a:p>
          <a:p>
            <a:pPr marL="0" indent="0">
              <a:buNone/>
            </a:pPr>
            <a:r>
              <a:rPr lang="en-US" sz="1800" dirty="0" smtClean="0"/>
              <a:t> 	Perkins_III.pdf </a:t>
            </a:r>
          </a:p>
          <a:p>
            <a:pPr marL="0" indent="0">
              <a:buNone/>
            </a:pPr>
            <a:endParaRPr lang="en-US" sz="1800" dirty="0" smtClean="0"/>
          </a:p>
          <a:p>
            <a:pPr marL="0" indent="0">
              <a:buNone/>
            </a:pPr>
            <a:r>
              <a:rPr lang="en-US" sz="1800" dirty="0" err="1"/>
              <a:t>Tague</a:t>
            </a:r>
            <a:r>
              <a:rPr lang="en-US" sz="1800" dirty="0"/>
              <a:t>, N.R. (2004). </a:t>
            </a:r>
            <a:r>
              <a:rPr lang="en-US" sz="1800" i="1" dirty="0"/>
              <a:t>The quality toolbox (2</a:t>
            </a:r>
            <a:r>
              <a:rPr lang="en-US" sz="1800" i="1" baseline="30000" dirty="0"/>
              <a:t>nd</a:t>
            </a:r>
            <a:r>
              <a:rPr lang="en-US" sz="1800" i="1" dirty="0"/>
              <a:t> Edition). </a:t>
            </a:r>
            <a:r>
              <a:rPr lang="en-US" sz="1800" dirty="0" err="1"/>
              <a:t>Milwauke</a:t>
            </a:r>
            <a:r>
              <a:rPr lang="en-US" sz="1800" dirty="0"/>
              <a:t>, WI: ASQ Quality Press. </a:t>
            </a:r>
          </a:p>
          <a:p>
            <a:pPr marL="0" indent="0">
              <a:buNone/>
            </a:pPr>
            <a:endParaRPr lang="en-US" sz="1800" dirty="0" smtClean="0"/>
          </a:p>
          <a:p>
            <a:pPr marL="0" indent="0">
              <a:buNone/>
            </a:pPr>
            <a:r>
              <a:rPr lang="en-US" sz="1800" dirty="0" smtClean="0"/>
              <a:t>The National Alliance for Partnerships in Equity (NAPE) (2006). Guide for Program</a:t>
            </a:r>
          </a:p>
          <a:p>
            <a:pPr marL="0" indent="0">
              <a:buNone/>
            </a:pPr>
            <a:r>
              <a:rPr lang="en-US" sz="1800" dirty="0" smtClean="0"/>
              <a:t> 	Improvement for Perkins IV: Nontraditional CTE Program Participation and </a:t>
            </a:r>
          </a:p>
          <a:p>
            <a:pPr marL="0" indent="0">
              <a:buNone/>
            </a:pPr>
            <a:r>
              <a:rPr lang="en-US" sz="1800" dirty="0" smtClean="0"/>
              <a:t>	Completion. Available online: </a:t>
            </a:r>
          </a:p>
          <a:p>
            <a:pPr marL="0" indent="0">
              <a:buNone/>
            </a:pPr>
            <a:r>
              <a:rPr lang="en-US" sz="1800" dirty="0" smtClean="0"/>
              <a:t>	</a:t>
            </a:r>
            <a:r>
              <a:rPr lang="en-US" sz="1800" dirty="0" smtClean="0">
                <a:hlinkClick r:id="rId2"/>
              </a:rPr>
              <a:t>http://www.napequity.org/pdf/NontradTAFinal.pdf</a:t>
            </a:r>
            <a:r>
              <a:rPr lang="en-US" sz="1800" dirty="0" smtClean="0"/>
              <a:t> </a:t>
            </a:r>
            <a:endParaRPr lang="en-US" sz="1800" dirty="0"/>
          </a:p>
        </p:txBody>
      </p:sp>
    </p:spTree>
    <p:extLst>
      <p:ext uri="{BB962C8B-B14F-4D97-AF65-F5344CB8AC3E}">
        <p14:creationId xmlns:p14="http://schemas.microsoft.com/office/powerpoint/2010/main" val="425026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OCCRL</a:t>
            </a:r>
            <a:endParaRPr lang="en-US" dirty="0"/>
          </a:p>
        </p:txBody>
      </p:sp>
      <p:sp>
        <p:nvSpPr>
          <p:cNvPr id="3" name="Content Placeholder 2"/>
          <p:cNvSpPr>
            <a:spLocks noGrp="1"/>
          </p:cNvSpPr>
          <p:nvPr>
            <p:ph type="subTitle" idx="1"/>
          </p:nvPr>
        </p:nvSpPr>
        <p:spPr/>
        <p:txBody>
          <a:bodyPr/>
          <a:lstStyle/>
          <a:p>
            <a:pPr>
              <a:buFont typeface="Wingdings" pitchFamily="2" charset="2"/>
              <a:buChar char="Ø"/>
            </a:pPr>
            <a:endParaRPr lang="en-US" sz="2000" dirty="0" smtClean="0"/>
          </a:p>
          <a:p>
            <a:pPr>
              <a:buFont typeface="Wingdings" pitchFamily="2" charset="2"/>
              <a:buChar char="Ø"/>
            </a:pPr>
            <a:endParaRPr lang="en-US" sz="2000" dirty="0"/>
          </a:p>
          <a:p>
            <a:pPr>
              <a:buFont typeface="Wingdings" pitchFamily="2" charset="2"/>
              <a:buChar char="Ø"/>
            </a:pPr>
            <a:r>
              <a:rPr lang="en-US" sz="2000" dirty="0" smtClean="0"/>
              <a:t>OCCRL </a:t>
            </a:r>
            <a:r>
              <a:rPr lang="en-US" sz="2000" dirty="0"/>
              <a:t>– e-mail:  </a:t>
            </a:r>
            <a:r>
              <a:rPr lang="en-US" sz="2000" dirty="0">
                <a:hlinkClick r:id="rId2"/>
              </a:rPr>
              <a:t>occrl@illinois.edu</a:t>
            </a:r>
            <a:endParaRPr lang="en-US" sz="2000" dirty="0"/>
          </a:p>
          <a:p>
            <a:pPr lvl="1">
              <a:buFont typeface="Wingdings" pitchFamily="2" charset="2"/>
              <a:buChar char="Ø"/>
            </a:pPr>
            <a:endParaRPr lang="en-US" sz="2000" dirty="0"/>
          </a:p>
          <a:p>
            <a:pPr lvl="1" algn="l">
              <a:buFont typeface="Wingdings" pitchFamily="2" charset="2"/>
              <a:buChar char="Ø"/>
            </a:pPr>
            <a:r>
              <a:rPr lang="en-US" sz="2000" dirty="0">
                <a:solidFill>
                  <a:schemeClr val="tx1"/>
                </a:solidFill>
              </a:rPr>
              <a:t>PH:  </a:t>
            </a:r>
            <a:r>
              <a:rPr lang="en-US" sz="2000" dirty="0" smtClean="0">
                <a:solidFill>
                  <a:schemeClr val="tx1"/>
                </a:solidFill>
              </a:rPr>
              <a:t>217-244-9390</a:t>
            </a:r>
            <a:endParaRPr lang="en-US" sz="2000" dirty="0">
              <a:solidFill>
                <a:schemeClr val="tx1"/>
              </a:solidFill>
            </a:endParaRP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Website:  occrl.illinois.edu  </a:t>
            </a: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PTR website</a:t>
            </a:r>
            <a:r>
              <a:rPr lang="en-US" sz="2000" dirty="0">
                <a:solidFill>
                  <a:schemeClr val="tx1"/>
                </a:solidFill>
              </a:rPr>
              <a:t>: http://occrl.illinois.edu/projects/pathways</a:t>
            </a:r>
            <a:endParaRPr lang="en-US" sz="2000" dirty="0">
              <a:solidFill>
                <a:schemeClr val="tx1"/>
              </a:solidFill>
            </a:endParaRPr>
          </a:p>
          <a:p>
            <a:pPr marL="0" indent="0">
              <a:buNone/>
            </a:pPr>
            <a:endParaRPr lang="en-US" dirty="0"/>
          </a:p>
        </p:txBody>
      </p:sp>
    </p:spTree>
    <p:extLst>
      <p:ext uri="{BB962C8B-B14F-4D97-AF65-F5344CB8AC3E}">
        <p14:creationId xmlns:p14="http://schemas.microsoft.com/office/powerpoint/2010/main" val="349133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B5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86800" cy="2286000"/>
          </a:xfrm>
          <a:solidFill>
            <a:srgbClr val="243B5B"/>
          </a:solidFill>
        </p:spPr>
        <p:txBody>
          <a:bodyPr>
            <a:noAutofit/>
          </a:bodyPr>
          <a:lstStyle/>
          <a:p>
            <a:pPr algn="l">
              <a:spcBef>
                <a:spcPts val="1200"/>
              </a:spcBef>
              <a:spcAft>
                <a:spcPts val="1800"/>
              </a:spcAft>
            </a:pPr>
            <a:r>
              <a:rPr lang="en-US" sz="2100" dirty="0" smtClean="0"/>
              <a:t> “The beauty of using PTR in the implementation of programs of study is its </a:t>
            </a:r>
            <a:br>
              <a:rPr lang="en-US" sz="2100" dirty="0" smtClean="0"/>
            </a:br>
            <a:r>
              <a:rPr lang="en-US" sz="2100" dirty="0" smtClean="0"/>
              <a:t>    focus on using data to analyze problems and develop sustainable  solutions  </a:t>
            </a:r>
            <a:br>
              <a:rPr lang="en-US" sz="2100" dirty="0" smtClean="0"/>
            </a:br>
            <a:r>
              <a:rPr lang="en-US" sz="2100" dirty="0"/>
              <a:t> </a:t>
            </a:r>
            <a:r>
              <a:rPr lang="en-US" sz="2100" dirty="0" smtClean="0"/>
              <a:t>   that improve core processes and enhance outcomes for  students.”</a:t>
            </a:r>
            <a:br>
              <a:rPr lang="en-US" sz="2100" dirty="0" smtClean="0"/>
            </a:br>
            <a:r>
              <a:rPr lang="en-US" sz="2100" dirty="0"/>
              <a:t>	</a:t>
            </a:r>
            <a:r>
              <a:rPr lang="en-US" sz="2100" dirty="0" smtClean="0"/>
              <a:t>	</a:t>
            </a:r>
            <a:r>
              <a:rPr lang="en-US" sz="2100" dirty="0"/>
              <a:t> </a:t>
            </a:r>
            <a:r>
              <a:rPr lang="en-US" sz="2100" dirty="0" smtClean="0"/>
              <a:t>         </a:t>
            </a:r>
            <a:br>
              <a:rPr lang="en-US" sz="2100" dirty="0" smtClean="0"/>
            </a:br>
            <a:r>
              <a:rPr lang="en-US" sz="2100" dirty="0"/>
              <a:t>	</a:t>
            </a:r>
            <a:r>
              <a:rPr lang="en-US" sz="2100" dirty="0" smtClean="0"/>
              <a:t>	              </a:t>
            </a:r>
            <a:r>
              <a:rPr lang="en-US" sz="1800" dirty="0" smtClean="0"/>
              <a:t>                      - Brian Durham, Illinois Community College Board</a:t>
            </a:r>
            <a:endParaRPr lang="en-US" sz="1800" dirty="0"/>
          </a:p>
        </p:txBody>
      </p:sp>
      <p:pic>
        <p:nvPicPr>
          <p:cNvPr id="1026" name="Picture 2" descr="Z:\PTR\PTR Photos\Photos for Directions\Introduction\SWIC.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590800"/>
            <a:ext cx="5334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Purpose and Goals</a:t>
            </a:r>
            <a:endParaRPr lang="en-US" dirty="0"/>
          </a:p>
        </p:txBody>
      </p:sp>
      <p:sp>
        <p:nvSpPr>
          <p:cNvPr id="3" name="Content Placeholder 2"/>
          <p:cNvSpPr>
            <a:spLocks noGrp="1"/>
          </p:cNvSpPr>
          <p:nvPr>
            <p:ph type="subTitle" idx="1"/>
          </p:nvPr>
        </p:nvSpPr>
        <p:spPr>
          <a:noFill/>
          <a:ln>
            <a:noFill/>
          </a:ln>
        </p:spPr>
        <p:txBody>
          <a:bodyPr>
            <a:normAutofit/>
          </a:bodyPr>
          <a:lstStyle/>
          <a:p>
            <a:pPr marL="514350" indent="-514350">
              <a:buAutoNum type="arabicPeriod"/>
            </a:pPr>
            <a:endParaRPr lang="en-US" sz="2800" dirty="0" smtClean="0"/>
          </a:p>
          <a:p>
            <a:pPr marL="514350" indent="-514350">
              <a:buAutoNum type="arabicPeriod"/>
            </a:pPr>
            <a:r>
              <a:rPr lang="en-US" sz="2800" dirty="0" smtClean="0"/>
              <a:t>Select solution(s)</a:t>
            </a:r>
            <a:endParaRPr lang="en-US" sz="2800" dirty="0"/>
          </a:p>
          <a:p>
            <a:pPr marL="514350" indent="-514350">
              <a:buAutoNum type="arabicPeriod"/>
            </a:pPr>
            <a:endParaRPr lang="en-US" sz="2800" dirty="0" smtClean="0"/>
          </a:p>
          <a:p>
            <a:pPr marL="514350" indent="-514350">
              <a:buAutoNum type="arabicPeriod"/>
            </a:pPr>
            <a:r>
              <a:rPr lang="en-US" sz="2800" dirty="0" smtClean="0"/>
              <a:t>Develop implementation plan</a:t>
            </a:r>
            <a:endParaRPr lang="en-US" sz="2800" dirty="0"/>
          </a:p>
          <a:p>
            <a:pPr marL="514350" indent="-514350">
              <a:buAutoNum type="arabicPeriod"/>
            </a:pPr>
            <a:endParaRPr lang="en-US" sz="2800" dirty="0" smtClean="0"/>
          </a:p>
          <a:p>
            <a:pPr marL="514350" indent="-514350">
              <a:buAutoNum type="arabicPeriod"/>
            </a:pPr>
            <a:r>
              <a:rPr lang="en-US" sz="2800" smtClean="0"/>
              <a:t>Create evaluation </a:t>
            </a:r>
            <a:r>
              <a:rPr lang="en-US" sz="2800" dirty="0" smtClean="0"/>
              <a:t>plan</a:t>
            </a:r>
          </a:p>
          <a:p>
            <a:pPr marL="514350" indent="-514350">
              <a:buAutoNum type="arabicPeriod"/>
            </a:pPr>
            <a:endParaRPr lang="en-US" sz="2800" dirty="0"/>
          </a:p>
          <a:p>
            <a:pPr marL="514350" indent="-514350">
              <a:buAutoNum type="arabicPeriod"/>
            </a:pPr>
            <a:r>
              <a:rPr lang="en-US" sz="2800" dirty="0" smtClean="0"/>
              <a:t>Implement and begin evaluation of solutions</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2822575"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0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Outcomes and Equity</a:t>
            </a:r>
            <a:endParaRPr lang="en-US" dirty="0"/>
          </a:p>
        </p:txBody>
      </p:sp>
      <p:sp>
        <p:nvSpPr>
          <p:cNvPr id="3" name="Content Placeholder 2"/>
          <p:cNvSpPr>
            <a:spLocks noGrp="1"/>
          </p:cNvSpPr>
          <p:nvPr>
            <p:ph type="subTitle" idx="1"/>
          </p:nvPr>
        </p:nvSpPr>
        <p:spPr>
          <a:xfrm>
            <a:off x="609600" y="1295400"/>
            <a:ext cx="4343400" cy="4876800"/>
          </a:xfrm>
        </p:spPr>
        <p:txBody>
          <a:bodyPr>
            <a:normAutofit/>
          </a:bodyPr>
          <a:lstStyle/>
          <a:p>
            <a:pPr marL="0" indent="0">
              <a:buNone/>
            </a:pPr>
            <a:endParaRPr lang="en-US" sz="2800" dirty="0" smtClean="0"/>
          </a:p>
          <a:p>
            <a:pPr marL="0" indent="0">
              <a:buNone/>
            </a:pPr>
            <a:r>
              <a:rPr lang="en-US" sz="2800" dirty="0" smtClean="0"/>
              <a:t>Identify gaps in student outcomes</a:t>
            </a:r>
          </a:p>
          <a:p>
            <a:pPr marL="0" indent="0">
              <a:buNone/>
            </a:pPr>
            <a:endParaRPr lang="en-US" sz="2800" dirty="0"/>
          </a:p>
          <a:p>
            <a:pPr marL="0" indent="0">
              <a:buNone/>
            </a:pPr>
            <a:r>
              <a:rPr lang="en-US" sz="2800" dirty="0" smtClean="0"/>
              <a:t>Identify solutions that close outcomes and equity gaps</a:t>
            </a:r>
          </a:p>
          <a:p>
            <a:pPr marL="0" indent="0">
              <a:buNone/>
            </a:pPr>
            <a:endParaRPr lang="en-US" sz="2800" dirty="0"/>
          </a:p>
          <a:p>
            <a:pPr marL="0" indent="0">
              <a:buNone/>
            </a:pPr>
            <a:r>
              <a:rPr lang="en-US" sz="2800" dirty="0" smtClean="0"/>
              <a:t>Help practitioners and stakeholders to “own” the proposed solutions</a:t>
            </a:r>
            <a:endParaRPr lang="en-US" sz="2800" dirty="0"/>
          </a:p>
          <a:p>
            <a:pPr marL="0" indent="0" algn="ctr">
              <a:buNone/>
            </a:pPr>
            <a:endParaRPr lang="en-US" sz="2800"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5181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84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pPr marL="0" indent="0">
              <a:buNone/>
            </a:pPr>
            <a:r>
              <a:rPr lang="en-US" dirty="0" smtClean="0"/>
              <a:t> </a:t>
            </a:r>
            <a:endParaRPr lang="en-US" dirty="0"/>
          </a:p>
        </p:txBody>
      </p:sp>
      <p:sp>
        <p:nvSpPr>
          <p:cNvPr id="4" name="Rounded Rectangle 3"/>
          <p:cNvSpPr/>
          <p:nvPr/>
        </p:nvSpPr>
        <p:spPr>
          <a:xfrm>
            <a:off x="2073892" y="2886694"/>
            <a:ext cx="5562600" cy="627507"/>
          </a:xfrm>
          <a:prstGeom prst="roundRect">
            <a:avLst/>
          </a:prstGeom>
          <a:solidFill>
            <a:srgbClr val="24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Step 2: Develop an Implementation Plan</a:t>
            </a:r>
            <a:endParaRPr lang="en-US" sz="2000" b="1" dirty="0">
              <a:solidFill>
                <a:schemeClr val="bg1"/>
              </a:solidFill>
            </a:endParaRPr>
          </a:p>
        </p:txBody>
      </p:sp>
      <p:sp>
        <p:nvSpPr>
          <p:cNvPr id="5" name="Rounded Rectangle 4"/>
          <p:cNvSpPr/>
          <p:nvPr/>
        </p:nvSpPr>
        <p:spPr>
          <a:xfrm>
            <a:off x="2073892" y="4419600"/>
            <a:ext cx="5562600" cy="609600"/>
          </a:xfrm>
          <a:prstGeom prst="roundRect">
            <a:avLst/>
          </a:prstGeom>
          <a:solidFill>
            <a:srgbClr val="24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Step 3: Develop an Evaluation Plan</a:t>
            </a:r>
            <a:endParaRPr lang="en-US" sz="2000" b="1" dirty="0">
              <a:solidFill>
                <a:schemeClr val="bg1"/>
              </a:solidFill>
            </a:endParaRPr>
          </a:p>
        </p:txBody>
      </p:sp>
      <p:sp>
        <p:nvSpPr>
          <p:cNvPr id="6" name="Rounded Rectangle 5"/>
          <p:cNvSpPr/>
          <p:nvPr/>
        </p:nvSpPr>
        <p:spPr>
          <a:xfrm>
            <a:off x="2109978" y="5913120"/>
            <a:ext cx="5562600" cy="630555"/>
          </a:xfrm>
          <a:prstGeom prst="roundRect">
            <a:avLst/>
          </a:prstGeom>
          <a:solidFill>
            <a:srgbClr val="24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Step 4: Implement Solutions</a:t>
            </a:r>
            <a:endParaRPr lang="en-US" sz="2000" b="1" dirty="0">
              <a:solidFill>
                <a:schemeClr val="bg1"/>
              </a:solidFill>
            </a:endParaRPr>
          </a:p>
        </p:txBody>
      </p:sp>
      <p:sp>
        <p:nvSpPr>
          <p:cNvPr id="7" name="Down Arrow 6"/>
          <p:cNvSpPr/>
          <p:nvPr/>
        </p:nvSpPr>
        <p:spPr>
          <a:xfrm>
            <a:off x="4572000" y="3657600"/>
            <a:ext cx="510540" cy="582168"/>
          </a:xfrm>
          <a:prstGeom prst="downArrow">
            <a:avLst/>
          </a:prstGeom>
          <a:noFill/>
          <a:ln>
            <a:solidFill>
              <a:srgbClr val="243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80491" y="5223757"/>
            <a:ext cx="549402" cy="579120"/>
          </a:xfrm>
          <a:prstGeom prst="downArrow">
            <a:avLst/>
          </a:prstGeom>
          <a:noFill/>
          <a:ln>
            <a:solidFill>
              <a:srgbClr val="243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5000" y="304800"/>
            <a:ext cx="5334000" cy="707886"/>
          </a:xfrm>
          <a:prstGeom prst="rect">
            <a:avLst/>
          </a:prstGeom>
          <a:noFill/>
        </p:spPr>
        <p:txBody>
          <a:bodyPr wrap="square" rtlCol="0">
            <a:spAutoFit/>
          </a:bodyPr>
          <a:lstStyle/>
          <a:p>
            <a:pPr algn="ctr"/>
            <a:r>
              <a:rPr lang="en-US" sz="4000" dirty="0" smtClean="0">
                <a:solidFill>
                  <a:schemeClr val="bg1"/>
                </a:solidFill>
              </a:rPr>
              <a:t>      Phase Four Steps</a:t>
            </a:r>
            <a:endParaRPr lang="en-US" sz="4000" dirty="0">
              <a:solidFill>
                <a:schemeClr val="bg1"/>
              </a:solidFill>
            </a:endParaRPr>
          </a:p>
        </p:txBody>
      </p:sp>
      <p:sp>
        <p:nvSpPr>
          <p:cNvPr id="9" name="Down Arrow 8"/>
          <p:cNvSpPr/>
          <p:nvPr/>
        </p:nvSpPr>
        <p:spPr>
          <a:xfrm>
            <a:off x="4597146" y="2162556"/>
            <a:ext cx="515112" cy="551688"/>
          </a:xfrm>
          <a:prstGeom prst="downArrow">
            <a:avLst/>
          </a:prstGeom>
          <a:noFill/>
          <a:ln>
            <a:solidFill>
              <a:srgbClr val="243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073402" y="1295400"/>
            <a:ext cx="5562600" cy="624459"/>
          </a:xfrm>
          <a:prstGeom prst="roundRect">
            <a:avLst/>
          </a:prstGeom>
          <a:solidFill>
            <a:srgbClr val="24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Step 1: Identify Solutions</a:t>
            </a:r>
            <a:endParaRPr lang="en-US" sz="2000" b="1" dirty="0">
              <a:solidFill>
                <a:schemeClr val="bg1"/>
              </a:solidFill>
            </a:endParaRPr>
          </a:p>
        </p:txBody>
      </p:sp>
    </p:spTree>
    <p:extLst>
      <p:ext uri="{BB962C8B-B14F-4D97-AF65-F5344CB8AC3E}">
        <p14:creationId xmlns:p14="http://schemas.microsoft.com/office/powerpoint/2010/main" val="21753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25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25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 y="1143000"/>
            <a:ext cx="912816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00054"/>
            <a:ext cx="7772400" cy="841375"/>
          </a:xfrm>
        </p:spPr>
        <p:txBody>
          <a:bodyPr/>
          <a:lstStyle/>
          <a:p>
            <a:r>
              <a:rPr lang="en-US" dirty="0" smtClean="0"/>
              <a:t>Step 1</a:t>
            </a:r>
            <a:endParaRPr lang="en-US" dirty="0"/>
          </a:p>
        </p:txBody>
      </p:sp>
      <p:sp>
        <p:nvSpPr>
          <p:cNvPr id="3" name="Content Placeholder 2"/>
          <p:cNvSpPr>
            <a:spLocks noGrp="1"/>
          </p:cNvSpPr>
          <p:nvPr>
            <p:ph type="subTitle" idx="1"/>
          </p:nvPr>
        </p:nvSpPr>
        <p:spPr>
          <a:xfrm>
            <a:off x="655617" y="1562100"/>
            <a:ext cx="7848600" cy="4876800"/>
          </a:xfrm>
        </p:spPr>
        <p:txBody>
          <a:bodyPr>
            <a:normAutofit/>
          </a:bodyPr>
          <a:lstStyle/>
          <a:p>
            <a:pPr marL="0" indent="0">
              <a:buNone/>
            </a:pPr>
            <a:r>
              <a:rPr lang="en-US" sz="2800" dirty="0" smtClean="0"/>
              <a:t>Identify solutions that address contributing factors</a:t>
            </a:r>
          </a:p>
          <a:p>
            <a:pPr marL="0" indent="0">
              <a:buNone/>
            </a:pPr>
            <a:endParaRPr lang="en-US" sz="2800" dirty="0"/>
          </a:p>
          <a:p>
            <a:r>
              <a:rPr lang="en-US" sz="2800" dirty="0" smtClean="0"/>
              <a:t>Brainstorm solutions to contributing factors</a:t>
            </a:r>
          </a:p>
          <a:p>
            <a:endParaRPr lang="en-US" sz="2800" dirty="0"/>
          </a:p>
          <a:p>
            <a:r>
              <a:rPr lang="en-US" sz="2800" dirty="0" smtClean="0"/>
              <a:t>Categorize solutions</a:t>
            </a:r>
          </a:p>
          <a:p>
            <a:endParaRPr lang="en-US" sz="2800" dirty="0"/>
          </a:p>
          <a:p>
            <a:r>
              <a:rPr lang="en-US" sz="2800" dirty="0" smtClean="0"/>
              <a:t>Review and evaluate solutions</a:t>
            </a:r>
          </a:p>
          <a:p>
            <a:endParaRPr lang="en-US" sz="2800" dirty="0"/>
          </a:p>
          <a:p>
            <a:r>
              <a:rPr lang="en-US" sz="2800" dirty="0" smtClean="0"/>
              <a:t>Reach consensus on solution</a:t>
            </a:r>
          </a:p>
        </p:txBody>
      </p:sp>
    </p:spTree>
    <p:extLst>
      <p:ext uri="{BB962C8B-B14F-4D97-AF65-F5344CB8AC3E}">
        <p14:creationId xmlns:p14="http://schemas.microsoft.com/office/powerpoint/2010/main" val="406015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B5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From Practice</a:t>
            </a:r>
            <a:endParaRPr lang="en-US" dirty="0"/>
          </a:p>
        </p:txBody>
      </p:sp>
      <p:pic>
        <p:nvPicPr>
          <p:cNvPr id="6" name="moogaloop.swf?clip_id=29266533&amp;server=vimeo.com&amp;show_title=0&amp;show_byline=0&amp;show_portrait=0&amp;color=&amp;fullscreen=1&amp;autoplay=0&amp;loop=0"/>
          <p:cNvPicPr>
            <a:picLocks noGrp="1" noRot="1" noChangeAspect="1"/>
          </p:cNvPicPr>
          <p:nvPr>
            <p:ph idx="4294967295"/>
            <a:videoFile r:link="rId1"/>
          </p:nvPr>
        </p:nvPicPr>
        <p:blipFill>
          <a:blip r:embed="rId4"/>
          <a:stretch>
            <a:fillRect/>
          </a:stretch>
        </p:blipFill>
        <p:spPr>
          <a:xfrm>
            <a:off x="990600" y="1219200"/>
            <a:ext cx="7239000" cy="5429250"/>
          </a:xfrm>
          <a:prstGeom prst="rect">
            <a:avLst/>
          </a:prstGeom>
        </p:spPr>
      </p:pic>
    </p:spTree>
    <p:extLst>
      <p:ext uri="{BB962C8B-B14F-4D97-AF65-F5344CB8AC3E}">
        <p14:creationId xmlns:p14="http://schemas.microsoft.com/office/powerpoint/2010/main" val="22260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2</a:t>
            </a:r>
            <a:endParaRPr lang="en-US" dirty="0"/>
          </a:p>
        </p:txBody>
      </p:sp>
      <p:sp>
        <p:nvSpPr>
          <p:cNvPr id="3" name="Content Placeholder 2"/>
          <p:cNvSpPr>
            <a:spLocks noGrp="1"/>
          </p:cNvSpPr>
          <p:nvPr>
            <p:ph type="subTitle" idx="1"/>
          </p:nvPr>
        </p:nvSpPr>
        <p:spPr>
          <a:xfrm>
            <a:off x="381000" y="1295400"/>
            <a:ext cx="5638800" cy="5257800"/>
          </a:xfrm>
        </p:spPr>
        <p:txBody>
          <a:bodyPr>
            <a:normAutofit/>
          </a:bodyPr>
          <a:lstStyle/>
          <a:p>
            <a:pPr marL="0" indent="0">
              <a:buNone/>
            </a:pPr>
            <a:r>
              <a:rPr lang="en-US" sz="2800" dirty="0" smtClean="0"/>
              <a:t>Develop an implementation plan for each solution</a:t>
            </a:r>
            <a:endParaRPr lang="en-US" sz="2800" dirty="0"/>
          </a:p>
          <a:p>
            <a:endParaRPr lang="en-US" dirty="0" smtClean="0"/>
          </a:p>
          <a:p>
            <a:pPr>
              <a:spcBef>
                <a:spcPts val="0"/>
              </a:spcBef>
            </a:pPr>
            <a:r>
              <a:rPr lang="en-US" sz="2800" dirty="0" smtClean="0"/>
              <a:t>Create general solution </a:t>
            </a:r>
          </a:p>
          <a:p>
            <a:pPr marL="0" indent="0">
              <a:spcBef>
                <a:spcPts val="0"/>
              </a:spcBef>
              <a:buNone/>
            </a:pPr>
            <a:r>
              <a:rPr lang="en-US" sz="2800" dirty="0" smtClean="0"/>
              <a:t>description</a:t>
            </a:r>
            <a:endParaRPr lang="en-US" sz="2800" dirty="0" smtClean="0"/>
          </a:p>
          <a:p>
            <a:endParaRPr lang="en-US" sz="2800" dirty="0"/>
          </a:p>
          <a:p>
            <a:pPr>
              <a:spcBef>
                <a:spcPts val="0"/>
              </a:spcBef>
            </a:pPr>
            <a:r>
              <a:rPr lang="en-US" sz="2800" dirty="0" smtClean="0"/>
              <a:t>Determine whether existing processes help your solution</a:t>
            </a:r>
          </a:p>
          <a:p>
            <a:endParaRPr lang="en-US" sz="2800" dirty="0"/>
          </a:p>
          <a:p>
            <a:r>
              <a:rPr lang="en-US" sz="2800" dirty="0" smtClean="0"/>
              <a:t>Create implementation plan</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9200"/>
            <a:ext cx="4405313"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001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PTR Implementation Plan</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63883326"/>
              </p:ext>
            </p:extLst>
          </p:nvPr>
        </p:nvGraphicFramePr>
        <p:xfrm>
          <a:off x="0" y="1143000"/>
          <a:ext cx="9144000" cy="5715001"/>
        </p:xfrm>
        <a:graphic>
          <a:graphicData uri="http://schemas.openxmlformats.org/drawingml/2006/table">
            <a:tbl>
              <a:tblPr firstRow="1" bandRow="1">
                <a:tableStyleId>{5C22544A-7EE6-4342-B048-85BDC9FD1C3A}</a:tableStyleId>
              </a:tblPr>
              <a:tblGrid>
                <a:gridCol w="2032000"/>
                <a:gridCol w="1439333"/>
                <a:gridCol w="2709334"/>
                <a:gridCol w="2963333"/>
              </a:tblGrid>
              <a:tr h="1303933">
                <a:tc>
                  <a:txBody>
                    <a:bodyPr/>
                    <a:lstStyle/>
                    <a:p>
                      <a:pPr algn="ctr"/>
                      <a:r>
                        <a:rPr lang="en-US" b="1" dirty="0" smtClean="0">
                          <a:solidFill>
                            <a:schemeClr val="tx1"/>
                          </a:solidFill>
                        </a:rPr>
                        <a:t>Implementation Task</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Timeframe</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Lead staff, other</a:t>
                      </a:r>
                      <a:r>
                        <a:rPr lang="en-US" b="1" baseline="0" dirty="0" smtClean="0">
                          <a:solidFill>
                            <a:schemeClr val="tx1"/>
                          </a:solidFill>
                        </a:rPr>
                        <a:t> staff and resources needed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Status of Implementation Task</a:t>
                      </a:r>
                      <a:endParaRPr lang="en-US" b="0" dirty="0" smtClean="0">
                        <a:solidFill>
                          <a:schemeClr val="tx1"/>
                        </a:solidFill>
                      </a:endParaRPr>
                    </a:p>
                    <a:p>
                      <a:pPr algn="ctr"/>
                      <a:r>
                        <a:rPr lang="en-US" b="0" dirty="0" smtClean="0">
                          <a:solidFill>
                            <a:schemeClr val="tx1"/>
                          </a:solidFill>
                        </a:rPr>
                        <a:t>Was</a:t>
                      </a:r>
                      <a:r>
                        <a:rPr lang="en-US" b="0" baseline="0" dirty="0" smtClean="0">
                          <a:solidFill>
                            <a:schemeClr val="tx1"/>
                          </a:solidFill>
                        </a:rPr>
                        <a:t> this completed?</a:t>
                      </a:r>
                    </a:p>
                    <a:p>
                      <a:pPr algn="ctr"/>
                      <a:r>
                        <a:rPr lang="en-US" b="0" baseline="0" dirty="0" smtClean="0">
                          <a:solidFill>
                            <a:schemeClr val="tx1"/>
                          </a:solidFill>
                        </a:rPr>
                        <a:t>What remains to be done?</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3177">
                <a:tc>
                  <a:txBody>
                    <a:bodyPr/>
                    <a:lstStyle/>
                    <a:p>
                      <a:r>
                        <a:rPr lang="en-US" sz="1400" b="0" dirty="0" smtClean="0">
                          <a:solidFill>
                            <a:schemeClr val="tx1"/>
                          </a:solidFill>
                        </a:rPr>
                        <a:t>Advising template</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Finished</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Counselors and </a:t>
                      </a:r>
                    </a:p>
                    <a:p>
                      <a:r>
                        <a:rPr lang="en-US" sz="1400" b="0" dirty="0" smtClean="0">
                          <a:solidFill>
                            <a:schemeClr val="tx1"/>
                          </a:solidFill>
                        </a:rPr>
                        <a:t>Health Science program</a:t>
                      </a:r>
                      <a:r>
                        <a:rPr lang="en-US" sz="1400" b="0" baseline="0" dirty="0" smtClean="0">
                          <a:solidFill>
                            <a:schemeClr val="tx1"/>
                          </a:solidFill>
                        </a:rPr>
                        <a:t> coordinators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Counselors have been trained and have received advising template</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1537">
                <a:tc>
                  <a:txBody>
                    <a:bodyPr/>
                    <a:lstStyle/>
                    <a:p>
                      <a:r>
                        <a:rPr lang="en-US" sz="1400" b="0" dirty="0" smtClean="0">
                          <a:solidFill>
                            <a:schemeClr val="tx1"/>
                          </a:solidFill>
                        </a:rPr>
                        <a:t>Admission criteria and application point system (Pilot)</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Sept. 1, 2011 for fall 2012 admission</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Health science</a:t>
                      </a:r>
                      <a:r>
                        <a:rPr lang="en-US" sz="1400" b="0" baseline="0" dirty="0" smtClean="0">
                          <a:solidFill>
                            <a:schemeClr val="tx1"/>
                          </a:solidFill>
                        </a:rPr>
                        <a:t> coordinators, physical therapist assistant coordinator, faculty, and advisory board. </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Review</a:t>
                      </a:r>
                      <a:r>
                        <a:rPr lang="en-US" sz="1400" b="0" baseline="0" dirty="0" smtClean="0">
                          <a:solidFill>
                            <a:schemeClr val="tx1"/>
                          </a:solidFill>
                        </a:rPr>
                        <a:t> of application based on successful completers in progress. </a:t>
                      </a:r>
                    </a:p>
                    <a:p>
                      <a:endParaRPr lang="en-US" sz="1400" b="0" baseline="0" dirty="0" smtClean="0">
                        <a:solidFill>
                          <a:schemeClr val="tx1"/>
                        </a:solidFill>
                      </a:endParaRPr>
                    </a:p>
                    <a:p>
                      <a:r>
                        <a:rPr lang="en-US" sz="1400" b="0" baseline="0" dirty="0" smtClean="0">
                          <a:solidFill>
                            <a:schemeClr val="tx1"/>
                          </a:solidFill>
                        </a:rPr>
                        <a:t>Consensus on application requirements in progress.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3177">
                <a:tc>
                  <a:txBody>
                    <a:bodyPr/>
                    <a:lstStyle/>
                    <a:p>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3177">
                <a:tc>
                  <a:txBody>
                    <a:bodyPr/>
                    <a:lstStyle/>
                    <a:p>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7600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1682</Words>
  <Application>Microsoft Office PowerPoint</Application>
  <PresentationFormat>On-screen Show (4:3)</PresentationFormat>
  <Paragraphs>228</Paragraphs>
  <Slides>17</Slides>
  <Notes>12</Notes>
  <HiddenSlides>0</HiddenSlides>
  <MMClips>2</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 “The beauty of using PTR in the implementation of programs of study is its      focus on using data to analyze problems and develop sustainable  solutions       that improve core processes and enhance outcomes for  students.”                                                    - Brian Durham, Illinois Community College Board</vt:lpstr>
      <vt:lpstr>Purpose and Goals</vt:lpstr>
      <vt:lpstr>Outcomes and Equity</vt:lpstr>
      <vt:lpstr>PowerPoint Presentation</vt:lpstr>
      <vt:lpstr>Step 1</vt:lpstr>
      <vt:lpstr>Implementation From Practice</vt:lpstr>
      <vt:lpstr>Step 2</vt:lpstr>
      <vt:lpstr>PTR Implementation Plan</vt:lpstr>
      <vt:lpstr>Step 3</vt:lpstr>
      <vt:lpstr>Evaluation Plan</vt:lpstr>
      <vt:lpstr>Step 4</vt:lpstr>
      <vt:lpstr> “But what this process has allowed us to do is expand and strengthen that relationship and allow it to matriculate to the student level.  From this, students were able to create the link between continuing their education and employment.                             - Mark Gryzbowski, Illinois Valley Partnership </vt:lpstr>
      <vt:lpstr> </vt:lpstr>
      <vt:lpstr>Phase Four Webpage</vt:lpstr>
      <vt:lpstr>References and Resources</vt:lpstr>
      <vt:lpstr>OCCRL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Results</dc:title>
  <dc:creator>Umbricht, Mark Richard</dc:creator>
  <cp:lastModifiedBy>Umbricht, Mark Richard</cp:lastModifiedBy>
  <cp:revision>48</cp:revision>
  <dcterms:created xsi:type="dcterms:W3CDTF">2011-07-07T19:03:55Z</dcterms:created>
  <dcterms:modified xsi:type="dcterms:W3CDTF">2012-04-30T20:30:47Z</dcterms:modified>
</cp:coreProperties>
</file>