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91" r:id="rId3"/>
    <p:sldId id="257" r:id="rId4"/>
    <p:sldId id="258" r:id="rId5"/>
    <p:sldId id="259" r:id="rId6"/>
    <p:sldId id="261" r:id="rId7"/>
    <p:sldId id="270" r:id="rId8"/>
    <p:sldId id="290" r:id="rId9"/>
    <p:sldId id="271" r:id="rId10"/>
    <p:sldId id="283" r:id="rId11"/>
    <p:sldId id="293" r:id="rId12"/>
    <p:sldId id="294" r:id="rId13"/>
    <p:sldId id="273" r:id="rId14"/>
    <p:sldId id="289" r:id="rId15"/>
    <p:sldId id="285" r:id="rId16"/>
    <p:sldId id="276"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476"/>
    <a:srgbClr val="E1E176"/>
    <a:srgbClr val="E1E674"/>
    <a:srgbClr val="E1E672"/>
    <a:srgbClr val="E1E771"/>
    <a:srgbClr val="E0E969"/>
    <a:srgbClr val="E2EA71"/>
    <a:srgbClr val="E4EA71"/>
    <a:srgbClr val="DFE771"/>
    <a:srgbClr val="DCE7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71" autoAdjust="0"/>
  </p:normalViewPr>
  <p:slideViewPr>
    <p:cSldViewPr>
      <p:cViewPr>
        <p:scale>
          <a:sx n="90" d="100"/>
          <a:sy n="90" d="100"/>
        </p:scale>
        <p:origin x="-1608"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Level of Agreement that PTR Solution will Improve POS (</a:t>
            </a:r>
            <a:r>
              <a:rPr lang="en-US" dirty="0" smtClean="0"/>
              <a:t>n=8)</a:t>
            </a:r>
            <a:endParaRPr lang="en-US" dirty="0"/>
          </a:p>
        </c:rich>
      </c:tx>
      <c:layout>
        <c:manualLayout>
          <c:xMode val="edge"/>
          <c:yMode val="edge"/>
          <c:x val="0.15340145549988068"/>
          <c:y val="0"/>
        </c:manualLayout>
      </c:layout>
      <c:overlay val="0"/>
    </c:title>
    <c:autoTitleDeleted val="0"/>
    <c:plotArea>
      <c:layout/>
      <c:barChart>
        <c:barDir val="bar"/>
        <c:grouping val="clustered"/>
        <c:varyColors val="0"/>
        <c:ser>
          <c:idx val="0"/>
          <c:order val="0"/>
          <c:invertIfNegative val="0"/>
          <c:cat>
            <c:strRef>
              <c:f>'Phase 5 Grpahs'!$A$7:$A$12</c:f>
              <c:strCache>
                <c:ptCount val="6"/>
                <c:pt idx="0">
                  <c:v>Important problem</c:v>
                </c:pt>
                <c:pt idx="1">
                  <c:v>Team commitment</c:v>
                </c:pt>
                <c:pt idx="2">
                  <c:v>Feasible to implement</c:v>
                </c:pt>
                <c:pt idx="3">
                  <c:v>Accountability to partners</c:v>
                </c:pt>
                <c:pt idx="4">
                  <c:v>Leader commitment</c:v>
                </c:pt>
                <c:pt idx="5">
                  <c:v>Improve outcomes</c:v>
                </c:pt>
              </c:strCache>
            </c:strRef>
          </c:cat>
          <c:val>
            <c:numRef>
              <c:f>'Phase 5 Grpahs'!$I$7:$I$12</c:f>
              <c:numCache>
                <c:formatCode>0.00</c:formatCode>
                <c:ptCount val="6"/>
                <c:pt idx="0">
                  <c:v>1.625</c:v>
                </c:pt>
                <c:pt idx="1">
                  <c:v>1.625</c:v>
                </c:pt>
                <c:pt idx="2">
                  <c:v>1.5</c:v>
                </c:pt>
                <c:pt idx="3">
                  <c:v>1.625</c:v>
                </c:pt>
                <c:pt idx="4">
                  <c:v>1.75</c:v>
                </c:pt>
                <c:pt idx="5">
                  <c:v>1.375</c:v>
                </c:pt>
              </c:numCache>
            </c:numRef>
          </c:val>
        </c:ser>
        <c:dLbls>
          <c:dLblPos val="outEnd"/>
          <c:showLegendKey val="0"/>
          <c:showVal val="1"/>
          <c:showCatName val="0"/>
          <c:showSerName val="0"/>
          <c:showPercent val="0"/>
          <c:showBubbleSize val="0"/>
        </c:dLbls>
        <c:gapWidth val="150"/>
        <c:axId val="21595264"/>
        <c:axId val="21596800"/>
      </c:barChart>
      <c:catAx>
        <c:axId val="21595264"/>
        <c:scaling>
          <c:orientation val="minMax"/>
        </c:scaling>
        <c:delete val="0"/>
        <c:axPos val="l"/>
        <c:majorTickMark val="out"/>
        <c:minorTickMark val="none"/>
        <c:tickLblPos val="low"/>
        <c:crossAx val="21596800"/>
        <c:crosses val="autoZero"/>
        <c:auto val="1"/>
        <c:lblAlgn val="ctr"/>
        <c:lblOffset val="100"/>
        <c:noMultiLvlLbl val="0"/>
      </c:catAx>
      <c:valAx>
        <c:axId val="21596800"/>
        <c:scaling>
          <c:orientation val="minMax"/>
          <c:min val="0"/>
        </c:scaling>
        <c:delete val="0"/>
        <c:axPos val="b"/>
        <c:majorGridlines/>
        <c:title>
          <c:tx>
            <c:rich>
              <a:bodyPr/>
              <a:lstStyle/>
              <a:p>
                <a:pPr>
                  <a:defRPr/>
                </a:pPr>
                <a:r>
                  <a:rPr lang="en-US"/>
                  <a:t>Ranging</a:t>
                </a:r>
                <a:r>
                  <a:rPr lang="en-US" baseline="0"/>
                  <a:t> from Strongly Disagree (-2) to Strongly Agree (2)</a:t>
                </a:r>
                <a:endParaRPr lang="en-US"/>
              </a:p>
            </c:rich>
          </c:tx>
          <c:layout/>
          <c:overlay val="0"/>
        </c:title>
        <c:numFmt formatCode="0.00" sourceLinked="1"/>
        <c:majorTickMark val="out"/>
        <c:minorTickMark val="none"/>
        <c:tickLblPos val="nextTo"/>
        <c:crossAx val="2159526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87E4F6-2388-41CF-A45F-6B011C2A2B75}" type="datetimeFigureOut">
              <a:rPr lang="en-US" smtClean="0"/>
              <a:t>9/5/2012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07D92-02CA-48AE-AA26-8294FA30DC9E}" type="slidenum">
              <a:rPr lang="en-US" smtClean="0"/>
              <a:t>‹#›</a:t>
            </a:fld>
            <a:endParaRPr lang="en-US"/>
          </a:p>
        </p:txBody>
      </p:sp>
    </p:spTree>
    <p:extLst>
      <p:ext uri="{BB962C8B-B14F-4D97-AF65-F5344CB8AC3E}">
        <p14:creationId xmlns:p14="http://schemas.microsoft.com/office/powerpoint/2010/main" val="385615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Five gives</a:t>
            </a:r>
            <a:r>
              <a:rPr lang="en-US" baseline="0" dirty="0" smtClean="0"/>
              <a:t> team members time to think about what they have learned from the Pathways to Results process.</a:t>
            </a:r>
          </a:p>
          <a:p>
            <a:endParaRPr lang="en-US" baseline="0" dirty="0" smtClean="0"/>
          </a:p>
          <a:p>
            <a:r>
              <a:rPr lang="en-US" baseline="0" dirty="0" smtClean="0"/>
              <a:t>In addition, it focuses on how a team’s solutions can be used to fix problems in other Programs of Study. </a:t>
            </a:r>
            <a:endParaRPr lang="en-US" dirty="0"/>
          </a:p>
        </p:txBody>
      </p:sp>
      <p:sp>
        <p:nvSpPr>
          <p:cNvPr id="4" name="Slide Number Placeholder 3"/>
          <p:cNvSpPr>
            <a:spLocks noGrp="1"/>
          </p:cNvSpPr>
          <p:nvPr>
            <p:ph type="sldNum" sz="quarter" idx="10"/>
          </p:nvPr>
        </p:nvSpPr>
        <p:spPr/>
        <p:txBody>
          <a:bodyPr/>
          <a:lstStyle/>
          <a:p>
            <a:fld id="{0FE07D92-02CA-48AE-AA26-8294FA30DC9E}" type="slidenum">
              <a:rPr lang="en-US" smtClean="0"/>
              <a:t>2</a:t>
            </a:fld>
            <a:endParaRPr lang="en-US"/>
          </a:p>
        </p:txBody>
      </p:sp>
    </p:spTree>
    <p:extLst>
      <p:ext uri="{BB962C8B-B14F-4D97-AF65-F5344CB8AC3E}">
        <p14:creationId xmlns:p14="http://schemas.microsoft.com/office/powerpoint/2010/main" val="87420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4 of the Phase Five Module:</a:t>
            </a:r>
          </a:p>
          <a:p>
            <a:endParaRPr lang="en-US" dirty="0" smtClean="0"/>
          </a:p>
          <a:p>
            <a:r>
              <a:rPr lang="en-US" dirty="0" smtClean="0"/>
              <a:t>In step two, the</a:t>
            </a:r>
            <a:r>
              <a:rPr lang="en-US" baseline="0" dirty="0" smtClean="0"/>
              <a:t> team will create a group reflection.</a:t>
            </a:r>
          </a:p>
          <a:p>
            <a:endParaRPr lang="en-US" dirty="0" smtClean="0"/>
          </a:p>
          <a:p>
            <a:pPr marL="0" indent="0">
              <a:buNone/>
            </a:pPr>
            <a:r>
              <a:rPr lang="en-US" baseline="0" dirty="0" smtClean="0"/>
              <a:t>First, each individual will share their story with the entire group and explain why they chose that story.  </a:t>
            </a:r>
          </a:p>
          <a:p>
            <a:pPr marL="228600" indent="-228600">
              <a:buAutoNum type="alphaUcPeriod"/>
            </a:pPr>
            <a:endParaRPr lang="en-US" baseline="0" dirty="0" smtClean="0"/>
          </a:p>
          <a:p>
            <a:pPr marL="0" indent="0">
              <a:buNone/>
            </a:pPr>
            <a:r>
              <a:rPr lang="en-US" baseline="0" dirty="0" smtClean="0"/>
              <a:t>After each reflection, individuals should take a few minutes to consider what was read.  Each person is asked to think about how each reflection addresses three questions:   </a:t>
            </a:r>
          </a:p>
          <a:p>
            <a:pPr marL="0" indent="0">
              <a:buNone/>
            </a:pPr>
            <a:r>
              <a:rPr lang="en-US" baseline="0" dirty="0" smtClean="0"/>
              <a:t>    1. What did we learn?</a:t>
            </a:r>
          </a:p>
          <a:p>
            <a:pPr marL="0" indent="0">
              <a:buNone/>
            </a:pPr>
            <a:r>
              <a:rPr lang="en-US" baseline="0" dirty="0" smtClean="0"/>
              <a:t>    2. How did we learn it?</a:t>
            </a:r>
          </a:p>
          <a:p>
            <a:pPr marL="0" indent="0">
              <a:buNone/>
            </a:pPr>
            <a:r>
              <a:rPr lang="en-US" baseline="0" dirty="0" smtClean="0"/>
              <a:t>    3. How do we feel about what we learned?</a:t>
            </a:r>
          </a:p>
          <a:p>
            <a:pPr marL="0" indent="0">
              <a:buNone/>
            </a:pPr>
            <a:endParaRPr lang="en-US" baseline="0" dirty="0" smtClean="0"/>
          </a:p>
          <a:p>
            <a:pPr marL="0" indent="0">
              <a:buNone/>
            </a:pPr>
            <a:r>
              <a:rPr lang="en-US" baseline="0" dirty="0" smtClean="0"/>
              <a:t>After all individual reflections are shared, phrases or words corresponding to each question are written on sticky notes or notecards and posted on flipcharts so that everyone can see them.</a:t>
            </a:r>
          </a:p>
          <a:p>
            <a:pPr marL="0" indent="0">
              <a:buNone/>
            </a:pPr>
            <a:endParaRPr lang="en-US" baseline="0" dirty="0" smtClean="0"/>
          </a:p>
          <a:p>
            <a:pPr marL="0" indent="0">
              <a:buNone/>
            </a:pPr>
            <a:r>
              <a:rPr lang="en-US" baseline="0" dirty="0" smtClean="0"/>
              <a:t>Then, group members develop a team reflection based on the responses to the three reflective questions.  You will organize your sticky notes using an affinity diagram.</a:t>
            </a:r>
          </a:p>
          <a:p>
            <a:pPr marL="0" indent="0">
              <a:buNone/>
            </a:pPr>
            <a:endParaRPr lang="en-US" baseline="0" dirty="0" smtClean="0"/>
          </a:p>
          <a:p>
            <a:pPr marL="0" indent="0">
              <a:buNone/>
            </a:pPr>
            <a:r>
              <a:rPr lang="en-US" baseline="0" dirty="0" smtClean="0"/>
              <a:t>Once the affinity diagram is completed, the results of the questionnaire will be shared with the group.  The group will discuss the results and summarize their thoughts using the following questions:</a:t>
            </a:r>
          </a:p>
          <a:p>
            <a:pPr marL="171450" indent="-171450">
              <a:buFontTx/>
              <a:buChar char="-"/>
            </a:pPr>
            <a:r>
              <a:rPr lang="en-US" baseline="0" dirty="0" smtClean="0"/>
              <a:t>What do the questionnaire findings mean?</a:t>
            </a:r>
          </a:p>
          <a:p>
            <a:pPr marL="171450" indent="-171450">
              <a:buFontTx/>
              <a:buChar char="-"/>
            </a:pPr>
            <a:r>
              <a:rPr lang="en-US" baseline="0" dirty="0" smtClean="0"/>
              <a:t>How do the results help us determine our next steps to sustain the PTR solution(s) and extend them to other Programs of Study?</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0FE07D92-02CA-48AE-AA26-8294FA30DC9E}" type="slidenum">
              <a:rPr lang="en-US" smtClean="0"/>
              <a:t>11</a:t>
            </a:fld>
            <a:endParaRPr lang="en-US"/>
          </a:p>
        </p:txBody>
      </p:sp>
    </p:spTree>
    <p:extLst>
      <p:ext uri="{BB962C8B-B14F-4D97-AF65-F5344CB8AC3E}">
        <p14:creationId xmlns:p14="http://schemas.microsoft.com/office/powerpoint/2010/main" val="2308454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teams found it is</a:t>
            </a:r>
            <a:r>
              <a:rPr lang="en-US" baseline="0" dirty="0" smtClean="0"/>
              <a:t> easy to transition their PTR solutions into other Programs of Study.  </a:t>
            </a:r>
          </a:p>
          <a:p>
            <a:endParaRPr lang="en-US" baseline="0" dirty="0" smtClean="0"/>
          </a:p>
          <a:p>
            <a:r>
              <a:rPr lang="en-US" baseline="0" dirty="0" smtClean="0"/>
              <a:t>Other teams found once they began implementation of their solution(s), other revisions needed to be made to improve student outcomes.</a:t>
            </a:r>
          </a:p>
          <a:p>
            <a:endParaRPr lang="en-US" baseline="0" dirty="0" smtClean="0"/>
          </a:p>
          <a:p>
            <a:r>
              <a:rPr lang="en-US" baseline="0" dirty="0" smtClean="0"/>
              <a:t>When we talk about Pathways to Results being about continuous improvement, this is what we mean.  One change will lead to another, which can lead to another, and through this process students are the ones who gain.  </a:t>
            </a:r>
          </a:p>
          <a:p>
            <a:endParaRPr lang="en-US" baseline="0" dirty="0" smtClean="0"/>
          </a:p>
        </p:txBody>
      </p:sp>
      <p:sp>
        <p:nvSpPr>
          <p:cNvPr id="4" name="Slide Number Placeholder 3"/>
          <p:cNvSpPr>
            <a:spLocks noGrp="1"/>
          </p:cNvSpPr>
          <p:nvPr>
            <p:ph type="sldNum" sz="quarter" idx="10"/>
          </p:nvPr>
        </p:nvSpPr>
        <p:spPr/>
        <p:txBody>
          <a:bodyPr/>
          <a:lstStyle/>
          <a:p>
            <a:fld id="{0FE07D92-02CA-48AE-AA26-8294FA30DC9E}" type="slidenum">
              <a:rPr lang="en-US" smtClean="0"/>
              <a:t>12</a:t>
            </a:fld>
            <a:endParaRPr lang="en-US"/>
          </a:p>
        </p:txBody>
      </p:sp>
    </p:spTree>
    <p:extLst>
      <p:ext uri="{BB962C8B-B14F-4D97-AF65-F5344CB8AC3E}">
        <p14:creationId xmlns:p14="http://schemas.microsoft.com/office/powerpoint/2010/main" val="301746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goals of this phase are: </a:t>
            </a:r>
          </a:p>
          <a:p>
            <a:endParaRPr lang="en-US" dirty="0" smtClean="0"/>
          </a:p>
          <a:p>
            <a:pPr marL="228600" indent="-228600">
              <a:buAutoNum type="arabicPeriod"/>
            </a:pPr>
            <a:r>
              <a:rPr lang="en-US" baseline="0" dirty="0" smtClean="0"/>
              <a:t>To review and reflect on the results of the first four phases of PTR</a:t>
            </a:r>
          </a:p>
          <a:p>
            <a:pPr marL="228600" indent="-228600">
              <a:buAutoNum type="arabicPeriod"/>
            </a:pPr>
            <a:endParaRPr lang="en-US" baseline="0" dirty="0" smtClean="0"/>
          </a:p>
          <a:p>
            <a:pPr marL="228600" indent="-228600">
              <a:buAutoNum type="arabicPeriod"/>
            </a:pPr>
            <a:r>
              <a:rPr lang="en-US" baseline="0" dirty="0" smtClean="0"/>
              <a:t>To identify ways the PTR process can be extended to other Programs of Study. </a:t>
            </a:r>
          </a:p>
          <a:p>
            <a:pPr marL="228600" indent="-228600">
              <a:buAutoNum type="arabicPeriod"/>
            </a:pPr>
            <a:endParaRPr lang="en-US" baseline="0" dirty="0" smtClean="0"/>
          </a:p>
          <a:p>
            <a:pPr marL="228600" indent="-228600">
              <a:buAutoNum type="arabicPeriod"/>
            </a:pPr>
            <a:r>
              <a:rPr lang="en-US" baseline="0" dirty="0" smtClean="0"/>
              <a:t>To develop plans that insure that improvements to Programs of Study are sustained.  </a:t>
            </a:r>
            <a:endParaRPr lang="en-US" dirty="0"/>
          </a:p>
        </p:txBody>
      </p:sp>
      <p:sp>
        <p:nvSpPr>
          <p:cNvPr id="4" name="Slide Number Placeholder 3"/>
          <p:cNvSpPr>
            <a:spLocks noGrp="1"/>
          </p:cNvSpPr>
          <p:nvPr>
            <p:ph type="sldNum" sz="quarter" idx="10"/>
          </p:nvPr>
        </p:nvSpPr>
        <p:spPr/>
        <p:txBody>
          <a:bodyPr/>
          <a:lstStyle/>
          <a:p>
            <a:fld id="{0FE07D92-02CA-48AE-AA26-8294FA30DC9E}" type="slidenum">
              <a:rPr lang="en-US" smtClean="0"/>
              <a:t>3</a:t>
            </a:fld>
            <a:endParaRPr lang="en-US"/>
          </a:p>
        </p:txBody>
      </p:sp>
    </p:spTree>
    <p:extLst>
      <p:ext uri="{BB962C8B-B14F-4D97-AF65-F5344CB8AC3E}">
        <p14:creationId xmlns:p14="http://schemas.microsoft.com/office/powerpoint/2010/main" val="355344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phase allows partnerships to reflect</a:t>
            </a:r>
            <a:r>
              <a:rPr lang="en-US" baseline="0" dirty="0" smtClean="0"/>
              <a:t> on whether or not the proposed solutions will help produce equitable outcomes.  </a:t>
            </a:r>
          </a:p>
          <a:p>
            <a:endParaRPr lang="en-US" baseline="0" dirty="0" smtClean="0"/>
          </a:p>
          <a:p>
            <a:r>
              <a:rPr lang="en-US" baseline="0" dirty="0" smtClean="0"/>
              <a:t>This phase provides the opportunity to discuss and plan how successful solutions can be sustained and expanded to other areas that encourage more equitable student outcomes.  </a:t>
            </a:r>
            <a:endParaRPr lang="en-US" dirty="0"/>
          </a:p>
        </p:txBody>
      </p:sp>
      <p:sp>
        <p:nvSpPr>
          <p:cNvPr id="4" name="Slide Number Placeholder 3"/>
          <p:cNvSpPr>
            <a:spLocks noGrp="1"/>
          </p:cNvSpPr>
          <p:nvPr>
            <p:ph type="sldNum" sz="quarter" idx="10"/>
          </p:nvPr>
        </p:nvSpPr>
        <p:spPr/>
        <p:txBody>
          <a:bodyPr/>
          <a:lstStyle/>
          <a:p>
            <a:fld id="{0FE07D92-02CA-48AE-AA26-8294FA30DC9E}" type="slidenum">
              <a:rPr lang="en-US" smtClean="0"/>
              <a:t>4</a:t>
            </a:fld>
            <a:endParaRPr lang="en-US"/>
          </a:p>
        </p:txBody>
      </p:sp>
    </p:spTree>
    <p:extLst>
      <p:ext uri="{BB962C8B-B14F-4D97-AF65-F5344CB8AC3E}">
        <p14:creationId xmlns:p14="http://schemas.microsoft.com/office/powerpoint/2010/main" val="32323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steps in Phase Five.  </a:t>
            </a:r>
          </a:p>
          <a:p>
            <a:pPr marL="0" indent="0">
              <a:buNone/>
            </a:pPr>
            <a:endParaRPr lang="en-US" dirty="0" smtClean="0"/>
          </a:p>
          <a:p>
            <a:pPr marL="0" indent="0">
              <a:buNone/>
            </a:pPr>
            <a:r>
              <a:rPr lang="en-US" dirty="0" smtClean="0"/>
              <a:t>In t</a:t>
            </a:r>
            <a:r>
              <a:rPr lang="en-US" baseline="0" dirty="0" smtClean="0"/>
              <a:t>he first step, i</a:t>
            </a:r>
            <a:r>
              <a:rPr lang="en-US" dirty="0" smtClean="0"/>
              <a:t>ndividuals reflect on their experience during the PTR process by writing</a:t>
            </a:r>
            <a:r>
              <a:rPr lang="en-US" baseline="0" dirty="0" smtClean="0"/>
              <a:t> a brief reflection about a significant idea, experience, or other aspect of the process and by completing a questionnaire about sustaining solutions.  </a:t>
            </a:r>
          </a:p>
          <a:p>
            <a:pPr marL="0" indent="0">
              <a:buNone/>
            </a:pPr>
            <a:endParaRPr lang="en-US" baseline="0" dirty="0" smtClean="0"/>
          </a:p>
          <a:p>
            <a:pPr marL="0" indent="0">
              <a:buNone/>
            </a:pPr>
            <a:r>
              <a:rPr lang="en-US" baseline="0" dirty="0" smtClean="0"/>
              <a:t>In the second step, individuals meet to reflect as a group on what they have learned as part of the PTR process.  The group will then consider all of the individual reflections and create a group reflection.  This is followed by a discussion of the questionnaire results use in sustaining and extending solutions to other programs of study.   </a:t>
            </a:r>
            <a:endParaRPr lang="en-US" dirty="0"/>
          </a:p>
        </p:txBody>
      </p:sp>
      <p:sp>
        <p:nvSpPr>
          <p:cNvPr id="4" name="Slide Number Placeholder 3"/>
          <p:cNvSpPr>
            <a:spLocks noGrp="1"/>
          </p:cNvSpPr>
          <p:nvPr>
            <p:ph type="sldNum" sz="quarter" idx="10"/>
          </p:nvPr>
        </p:nvSpPr>
        <p:spPr/>
        <p:txBody>
          <a:bodyPr/>
          <a:lstStyle/>
          <a:p>
            <a:fld id="{0FE07D92-02CA-48AE-AA26-8294FA30DC9E}" type="slidenum">
              <a:rPr lang="en-US" smtClean="0"/>
              <a:t>5</a:t>
            </a:fld>
            <a:endParaRPr lang="en-US"/>
          </a:p>
        </p:txBody>
      </p:sp>
    </p:spTree>
    <p:extLst>
      <p:ext uri="{BB962C8B-B14F-4D97-AF65-F5344CB8AC3E}">
        <p14:creationId xmlns:p14="http://schemas.microsoft.com/office/powerpoint/2010/main" val="115916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4 of Phase Five</a:t>
            </a:r>
            <a:r>
              <a:rPr lang="en-US" baseline="0" dirty="0" smtClean="0"/>
              <a:t> Module:</a:t>
            </a:r>
            <a:endParaRPr lang="en-US" dirty="0" smtClean="0"/>
          </a:p>
          <a:p>
            <a:endParaRPr lang="en-US" dirty="0" smtClean="0"/>
          </a:p>
          <a:p>
            <a:r>
              <a:rPr lang="en-US" dirty="0" smtClean="0"/>
              <a:t>In step 1,</a:t>
            </a:r>
            <a:r>
              <a:rPr lang="en-US" baseline="0" dirty="0" smtClean="0"/>
              <a:t> team members will complete the individual reflection and questionnaire.</a:t>
            </a:r>
            <a:endParaRPr lang="en-US" dirty="0" smtClean="0"/>
          </a:p>
          <a:p>
            <a:pPr algn="l"/>
            <a:endParaRPr lang="en-US" dirty="0" smtClean="0"/>
          </a:p>
          <a:p>
            <a:pPr marL="0" indent="0">
              <a:buNone/>
            </a:pPr>
            <a:r>
              <a:rPr lang="en-US" dirty="0" smtClean="0"/>
              <a:t>First,</a:t>
            </a:r>
            <a:r>
              <a:rPr lang="en-US" baseline="0" dirty="0" smtClean="0"/>
              <a:t> i</a:t>
            </a:r>
            <a:r>
              <a:rPr lang="en-US" dirty="0" smtClean="0"/>
              <a:t>ndividuals prepare a personal reflection of their experience</a:t>
            </a:r>
            <a:r>
              <a:rPr lang="en-US" baseline="0" dirty="0" smtClean="0"/>
              <a:t> during PTR using the </a:t>
            </a:r>
            <a:r>
              <a:rPr lang="en-US" i="1" baseline="0" dirty="0" smtClean="0"/>
              <a:t>Individual Reflection Tool</a:t>
            </a:r>
            <a:r>
              <a:rPr lang="en-US" baseline="0" dirty="0" smtClean="0"/>
              <a:t> (Appendix C).  Each individual invited to participate in Phase Five, including the team leader, must prepare a statement that reflects a defining moment or breakthrough that the individual experienced or witnessed; what we call an “aha” moment.   </a:t>
            </a:r>
          </a:p>
          <a:p>
            <a:pPr marL="0" indent="0">
              <a:buNone/>
            </a:pPr>
            <a:endParaRPr lang="en-US" baseline="0" dirty="0" smtClean="0"/>
          </a:p>
          <a:p>
            <a:pPr marL="0" indent="0">
              <a:buNone/>
            </a:pPr>
            <a:r>
              <a:rPr lang="en-US" baseline="0" dirty="0" smtClean="0"/>
              <a:t>Then, each individual must complete a questionnaire about sustaining their PTR solutions and extending them to other Programs of Study.  The questionnaire will be distributed to each participant at the beginning of Phase Five.  </a:t>
            </a:r>
          </a:p>
          <a:p>
            <a:pPr marL="0" indent="0">
              <a:buNone/>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Invitations to</a:t>
            </a:r>
            <a:r>
              <a:rPr lang="en-US" baseline="0" dirty="0" smtClean="0"/>
              <a:t> participate in this phase should be extended to anyone who has been involved in the entire PTR process.  The more perspectives included in the reflective process, the more valuable the learning for everyone.  </a:t>
            </a:r>
            <a:endParaRPr lang="en-US"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0FE07D92-02CA-48AE-AA26-8294FA30DC9E}" type="slidenum">
              <a:rPr lang="en-US" smtClean="0"/>
              <a:t>6</a:t>
            </a:fld>
            <a:endParaRPr lang="en-US"/>
          </a:p>
        </p:txBody>
      </p:sp>
    </p:spTree>
    <p:extLst>
      <p:ext uri="{BB962C8B-B14F-4D97-AF65-F5344CB8AC3E}">
        <p14:creationId xmlns:p14="http://schemas.microsoft.com/office/powerpoint/2010/main" val="37898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chart</a:t>
            </a:r>
            <a:r>
              <a:rPr lang="en-US" baseline="0" dirty="0" smtClean="0"/>
              <a:t> above is an example of a previous team’s questionnaire results.  </a:t>
            </a:r>
          </a:p>
          <a:p>
            <a:endParaRPr lang="en-US" baseline="0" dirty="0" smtClean="0"/>
          </a:p>
          <a:p>
            <a:r>
              <a:rPr lang="en-US" baseline="0" dirty="0" smtClean="0"/>
              <a:t>The question asked if they felt their PTR solution would improve their Program of Study based on certain factors.  </a:t>
            </a:r>
          </a:p>
          <a:p>
            <a:endParaRPr lang="en-US" baseline="0" dirty="0" smtClean="0"/>
          </a:p>
          <a:p>
            <a:r>
              <a:rPr lang="en-US" baseline="0" dirty="0" smtClean="0"/>
              <a:t>The scale is from -2 (strongly disagree) to 2 (strongly agree). </a:t>
            </a:r>
          </a:p>
          <a:p>
            <a:endParaRPr lang="en-US" baseline="0" dirty="0" smtClean="0"/>
          </a:p>
          <a:p>
            <a:r>
              <a:rPr lang="en-US" baseline="0" dirty="0" smtClean="0"/>
              <a:t>This team was very confident in their leader commitment and confident that their solution will improve student outcomes.  Overall, this team was very confident that their PTR solution would improve their POS. </a:t>
            </a:r>
          </a:p>
        </p:txBody>
      </p:sp>
      <p:sp>
        <p:nvSpPr>
          <p:cNvPr id="4" name="Slide Number Placeholder 3"/>
          <p:cNvSpPr>
            <a:spLocks noGrp="1"/>
          </p:cNvSpPr>
          <p:nvPr>
            <p:ph type="sldNum" sz="quarter" idx="10"/>
          </p:nvPr>
        </p:nvSpPr>
        <p:spPr/>
        <p:txBody>
          <a:bodyPr/>
          <a:lstStyle/>
          <a:p>
            <a:fld id="{D6E99D91-7536-4A4A-AE43-D7983756073A}" type="slidenum">
              <a:rPr lang="en-US" smtClean="0"/>
              <a:pPr/>
              <a:t>7</a:t>
            </a:fld>
            <a:endParaRPr lang="en-US"/>
          </a:p>
        </p:txBody>
      </p:sp>
    </p:spTree>
    <p:extLst>
      <p:ext uri="{BB962C8B-B14F-4D97-AF65-F5344CB8AC3E}">
        <p14:creationId xmlns:p14="http://schemas.microsoft.com/office/powerpoint/2010/main" val="3067330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4 of the Phase Five Module:</a:t>
            </a:r>
          </a:p>
          <a:p>
            <a:endParaRPr lang="en-US" dirty="0" smtClean="0"/>
          </a:p>
          <a:p>
            <a:r>
              <a:rPr lang="en-US" dirty="0" smtClean="0"/>
              <a:t>In step two, the</a:t>
            </a:r>
            <a:r>
              <a:rPr lang="en-US" baseline="0" dirty="0" smtClean="0"/>
              <a:t> team will create a group reflection.</a:t>
            </a:r>
          </a:p>
          <a:p>
            <a:endParaRPr lang="en-US" dirty="0" smtClean="0"/>
          </a:p>
          <a:p>
            <a:pPr marL="0" indent="0">
              <a:buNone/>
            </a:pPr>
            <a:r>
              <a:rPr lang="en-US" baseline="0" dirty="0" smtClean="0"/>
              <a:t>First, each individual will share their story with the entire group and explain why they chose that story.  </a:t>
            </a:r>
          </a:p>
          <a:p>
            <a:pPr marL="228600" indent="-228600">
              <a:buAutoNum type="alphaUcPeriod"/>
            </a:pPr>
            <a:endParaRPr lang="en-US" baseline="0" dirty="0" smtClean="0"/>
          </a:p>
          <a:p>
            <a:pPr marL="0" indent="0">
              <a:buNone/>
            </a:pPr>
            <a:r>
              <a:rPr lang="en-US" baseline="0" dirty="0" smtClean="0"/>
              <a:t>After each reflection, individuals should take a few minutes to consider what was read.  Each person is asked to think about how each reflection addresses three questions:   </a:t>
            </a:r>
          </a:p>
          <a:p>
            <a:pPr marL="0" indent="0">
              <a:buNone/>
            </a:pPr>
            <a:r>
              <a:rPr lang="en-US" baseline="0" dirty="0" smtClean="0"/>
              <a:t>    1. What did we learn?</a:t>
            </a:r>
          </a:p>
          <a:p>
            <a:pPr marL="0" indent="0">
              <a:buNone/>
            </a:pPr>
            <a:r>
              <a:rPr lang="en-US" baseline="0" dirty="0" smtClean="0"/>
              <a:t>    2. How did we learn it?</a:t>
            </a:r>
          </a:p>
          <a:p>
            <a:pPr marL="0" indent="0">
              <a:buNone/>
            </a:pPr>
            <a:r>
              <a:rPr lang="en-US" baseline="0" dirty="0" smtClean="0"/>
              <a:t>    3. How do we feel about what we learned?</a:t>
            </a:r>
          </a:p>
          <a:p>
            <a:pPr marL="0" indent="0">
              <a:buNone/>
            </a:pPr>
            <a:endParaRPr lang="en-US" baseline="0" dirty="0" smtClean="0"/>
          </a:p>
          <a:p>
            <a:pPr marL="0" indent="0">
              <a:buNone/>
            </a:pPr>
            <a:r>
              <a:rPr lang="en-US" baseline="0" dirty="0" smtClean="0"/>
              <a:t>After all individual reflections are shared, phrases or words corresponding to each question are written on sticky notes or notecards and posted on flipcharts so that everyone can see them.</a:t>
            </a:r>
          </a:p>
          <a:p>
            <a:pPr marL="0" indent="0">
              <a:buNone/>
            </a:pPr>
            <a:endParaRPr lang="en-US" baseline="0" dirty="0" smtClean="0"/>
          </a:p>
          <a:p>
            <a:pPr marL="0" indent="0">
              <a:buNone/>
            </a:pPr>
            <a:r>
              <a:rPr lang="en-US" baseline="0" dirty="0" smtClean="0"/>
              <a:t>Then, group members develop a team reflection based on the responses to the three reflective questions.  You will organize your sticky notes using an affinity diagram.</a:t>
            </a:r>
          </a:p>
          <a:p>
            <a:pPr marL="0" indent="0">
              <a:buNone/>
            </a:pPr>
            <a:endParaRPr lang="en-US" baseline="0" dirty="0" smtClean="0"/>
          </a:p>
          <a:p>
            <a:pPr marL="0" indent="0">
              <a:buNone/>
            </a:pPr>
            <a:r>
              <a:rPr lang="en-US" baseline="0" dirty="0" smtClean="0"/>
              <a:t>Once the affinity diagram is completed, the results of the questionnaire will be shared with the group.  The group will discuss the results and summarize their thoughts using the following questions:</a:t>
            </a:r>
          </a:p>
          <a:p>
            <a:pPr marL="171450" indent="-171450">
              <a:buFontTx/>
              <a:buChar char="-"/>
            </a:pPr>
            <a:r>
              <a:rPr lang="en-US" baseline="0" dirty="0" smtClean="0"/>
              <a:t>What do the questionnaire findings mean?</a:t>
            </a:r>
          </a:p>
          <a:p>
            <a:pPr marL="171450" indent="-171450">
              <a:buFontTx/>
              <a:buChar char="-"/>
            </a:pPr>
            <a:r>
              <a:rPr lang="en-US" baseline="0" dirty="0" smtClean="0"/>
              <a:t>How do the results help us determine our next steps to sustain the PTR solution(s) and extend them to other Programs of Study?</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0FE07D92-02CA-48AE-AA26-8294FA30DC9E}" type="slidenum">
              <a:rPr lang="en-US" smtClean="0"/>
              <a:t>8</a:t>
            </a:fld>
            <a:endParaRPr lang="en-US"/>
          </a:p>
        </p:txBody>
      </p:sp>
    </p:spTree>
    <p:extLst>
      <p:ext uri="{BB962C8B-B14F-4D97-AF65-F5344CB8AC3E}">
        <p14:creationId xmlns:p14="http://schemas.microsoft.com/office/powerpoint/2010/main" val="2308454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graphic above represents an</a:t>
            </a:r>
            <a:r>
              <a:rPr lang="en-US" baseline="0" dirty="0" smtClean="0"/>
              <a:t> example of what a team may have on their flip charts before they create affinity diagrams.  </a:t>
            </a:r>
          </a:p>
          <a:p>
            <a:endParaRPr lang="en-US" baseline="0" dirty="0" smtClean="0"/>
          </a:p>
          <a:p>
            <a:r>
              <a:rPr lang="en-US" baseline="0" dirty="0" smtClean="0"/>
              <a:t>The words and phrases represent what an individual felt or heard from others during their individual stories.  There are no wrong answers and teams may add or take away thoughts as they see fit.  The goal is to think of as many words or phrases as possible.  Many thoughts will overlap during this process, but this is expected. </a:t>
            </a:r>
          </a:p>
          <a:p>
            <a:endParaRPr lang="en-US" baseline="0" dirty="0" smtClean="0"/>
          </a:p>
        </p:txBody>
      </p:sp>
      <p:sp>
        <p:nvSpPr>
          <p:cNvPr id="4" name="Slide Number Placeholder 3"/>
          <p:cNvSpPr>
            <a:spLocks noGrp="1"/>
          </p:cNvSpPr>
          <p:nvPr>
            <p:ph type="sldNum" sz="quarter" idx="10"/>
          </p:nvPr>
        </p:nvSpPr>
        <p:spPr/>
        <p:txBody>
          <a:bodyPr/>
          <a:lstStyle/>
          <a:p>
            <a:fld id="{0FE07D92-02CA-48AE-AA26-8294FA30DC9E}" type="slidenum">
              <a:rPr lang="en-US" smtClean="0"/>
              <a:t>9</a:t>
            </a:fld>
            <a:endParaRPr lang="en-US"/>
          </a:p>
        </p:txBody>
      </p:sp>
    </p:spTree>
    <p:extLst>
      <p:ext uri="{BB962C8B-B14F-4D97-AF65-F5344CB8AC3E}">
        <p14:creationId xmlns:p14="http://schemas.microsoft.com/office/powerpoint/2010/main" val="132976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graphic above represents an</a:t>
            </a:r>
            <a:r>
              <a:rPr lang="en-US" baseline="0" dirty="0" smtClean="0"/>
              <a:t> example of what a team may have on their flip charts before they create affinity diagrams.  </a:t>
            </a:r>
          </a:p>
          <a:p>
            <a:endParaRPr lang="en-US" baseline="0" dirty="0" smtClean="0"/>
          </a:p>
          <a:p>
            <a:r>
              <a:rPr lang="en-US" baseline="0" dirty="0" smtClean="0"/>
              <a:t>The words and phrases represent what an individual felt or heard from others during their individual stories.  There are no wrong answers and teams may add or take away thoughts as they see fit.  The goal is to think of as many words or phrases as possible.  Many thoughts will overlap during this process, but this is expected. </a:t>
            </a:r>
          </a:p>
          <a:p>
            <a:endParaRPr lang="en-US" baseline="0" dirty="0" smtClean="0"/>
          </a:p>
        </p:txBody>
      </p:sp>
      <p:sp>
        <p:nvSpPr>
          <p:cNvPr id="4" name="Slide Number Placeholder 3"/>
          <p:cNvSpPr>
            <a:spLocks noGrp="1"/>
          </p:cNvSpPr>
          <p:nvPr>
            <p:ph type="sldNum" sz="quarter" idx="10"/>
          </p:nvPr>
        </p:nvSpPr>
        <p:spPr/>
        <p:txBody>
          <a:bodyPr/>
          <a:lstStyle/>
          <a:p>
            <a:fld id="{0FE07D92-02CA-48AE-AA26-8294FA30DC9E}" type="slidenum">
              <a:rPr lang="en-US" smtClean="0"/>
              <a:t>10</a:t>
            </a:fld>
            <a:endParaRPr lang="en-US"/>
          </a:p>
        </p:txBody>
      </p:sp>
    </p:spTree>
    <p:extLst>
      <p:ext uri="{BB962C8B-B14F-4D97-AF65-F5344CB8AC3E}">
        <p14:creationId xmlns:p14="http://schemas.microsoft.com/office/powerpoint/2010/main" val="132976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518EB-F475-47A5-BD84-EA8C5706200A}" type="datetimeFigureOut">
              <a:rPr lang="en-US" smtClean="0">
                <a:solidFill>
                  <a:prstClr val="black">
                    <a:tint val="75000"/>
                  </a:prstClr>
                </a:solidFill>
              </a:rPr>
              <a:pPr/>
              <a:t>9/5/2012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3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518EB-F475-47A5-BD84-EA8C5706200A}" type="datetimeFigureOut">
              <a:rPr lang="en-US" smtClean="0">
                <a:solidFill>
                  <a:prstClr val="black">
                    <a:tint val="75000"/>
                  </a:prstClr>
                </a:solidFill>
              </a:rPr>
              <a:pPr/>
              <a:t>9/5/2012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40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518EB-F475-47A5-BD84-EA8C5706200A}" type="datetimeFigureOut">
              <a:rPr lang="en-US" smtClean="0">
                <a:solidFill>
                  <a:prstClr val="black">
                    <a:tint val="75000"/>
                  </a:prstClr>
                </a:solidFill>
              </a:rPr>
              <a:pPr/>
              <a:t>9/5/2012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386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84137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1295400"/>
            <a:ext cx="7848600" cy="4876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1EA6664-65C4-400B-BADE-DB4791E73FC4}" type="datetimeFigureOut">
              <a:rPr lang="en-US" smtClean="0">
                <a:solidFill>
                  <a:prstClr val="black">
                    <a:tint val="75000"/>
                  </a:prstClr>
                </a:solidFill>
              </a:rPr>
              <a:pPr/>
              <a:t>9/5/2012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866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1EA6664-65C4-400B-BADE-DB4791E73FC4}" type="datetimeFigureOut">
              <a:rPr lang="en-US" smtClean="0">
                <a:solidFill>
                  <a:prstClr val="black">
                    <a:tint val="75000"/>
                  </a:prstClr>
                </a:solidFill>
              </a:rPr>
              <a:pPr/>
              <a:t>9/5/2012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23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399"/>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447800"/>
            <a:ext cx="7772400" cy="44958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A6664-65C4-400B-BADE-DB4791E73FC4}" type="datetimeFigureOut">
              <a:rPr lang="en-US" smtClean="0">
                <a:solidFill>
                  <a:prstClr val="black">
                    <a:tint val="75000"/>
                  </a:prstClr>
                </a:solidFill>
              </a:rPr>
              <a:pPr/>
              <a:t>9/5/2012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17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EA6664-65C4-400B-BADE-DB4791E73FC4}" type="datetimeFigureOut">
              <a:rPr lang="en-US" smtClean="0">
                <a:solidFill>
                  <a:prstClr val="black">
                    <a:tint val="75000"/>
                  </a:prstClr>
                </a:solidFill>
              </a:rPr>
              <a:pPr/>
              <a:t>9/5/2012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804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EA6664-65C4-400B-BADE-DB4791E73FC4}" type="datetimeFigureOut">
              <a:rPr lang="en-US" smtClean="0">
                <a:solidFill>
                  <a:prstClr val="black">
                    <a:tint val="75000"/>
                  </a:prstClr>
                </a:solidFill>
              </a:rPr>
              <a:pPr/>
              <a:t>9/5/2012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148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EA6664-65C4-400B-BADE-DB4791E73FC4}" type="datetimeFigureOut">
              <a:rPr lang="en-US" smtClean="0">
                <a:solidFill>
                  <a:prstClr val="black">
                    <a:tint val="75000"/>
                  </a:prstClr>
                </a:solidFill>
              </a:rPr>
              <a:pPr/>
              <a:t>9/5/2012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274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A6664-65C4-400B-BADE-DB4791E73FC4}" type="datetimeFigureOut">
              <a:rPr lang="en-US" smtClean="0">
                <a:solidFill>
                  <a:prstClr val="black">
                    <a:tint val="75000"/>
                  </a:prstClr>
                </a:solidFill>
              </a:rPr>
              <a:pPr/>
              <a:t>9/5/2012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205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A6664-65C4-400B-BADE-DB4791E73FC4}" type="datetimeFigureOut">
              <a:rPr lang="en-US" smtClean="0">
                <a:solidFill>
                  <a:prstClr val="black">
                    <a:tint val="75000"/>
                  </a:prstClr>
                </a:solidFill>
              </a:rPr>
              <a:pPr/>
              <a:t>9/5/2012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18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518EB-F475-47A5-BD84-EA8C5706200A}" type="datetimeFigureOut">
              <a:rPr lang="en-US" smtClean="0">
                <a:solidFill>
                  <a:prstClr val="black">
                    <a:tint val="75000"/>
                  </a:prstClr>
                </a:solidFill>
              </a:rPr>
              <a:pPr/>
              <a:t>9/5/2012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066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A6664-65C4-400B-BADE-DB4791E73FC4}" type="datetimeFigureOut">
              <a:rPr lang="en-US" smtClean="0">
                <a:solidFill>
                  <a:prstClr val="black">
                    <a:tint val="75000"/>
                  </a:prstClr>
                </a:solidFill>
              </a:rPr>
              <a:pPr/>
              <a:t>9/5/2012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929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A6664-65C4-400B-BADE-DB4791E73FC4}" type="datetimeFigureOut">
              <a:rPr lang="en-US" smtClean="0">
                <a:solidFill>
                  <a:prstClr val="black">
                    <a:tint val="75000"/>
                  </a:prstClr>
                </a:solidFill>
              </a:rPr>
              <a:pPr/>
              <a:t>9/5/2012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3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A6664-65C4-400B-BADE-DB4791E73FC4}" type="datetimeFigureOut">
              <a:rPr lang="en-US" smtClean="0">
                <a:solidFill>
                  <a:prstClr val="black">
                    <a:tint val="75000"/>
                  </a:prstClr>
                </a:solidFill>
              </a:rPr>
              <a:pPr/>
              <a:t>9/5/2012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15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518EB-F475-47A5-BD84-EA8C5706200A}" type="datetimeFigureOut">
              <a:rPr lang="en-US" smtClean="0">
                <a:solidFill>
                  <a:prstClr val="black">
                    <a:tint val="75000"/>
                  </a:prstClr>
                </a:solidFill>
              </a:rPr>
              <a:pPr/>
              <a:t>9/5/2012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7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518EB-F475-47A5-BD84-EA8C5706200A}" type="datetimeFigureOut">
              <a:rPr lang="en-US" smtClean="0">
                <a:solidFill>
                  <a:prstClr val="black">
                    <a:tint val="75000"/>
                  </a:prstClr>
                </a:solidFill>
              </a:rPr>
              <a:pPr/>
              <a:t>9/5/2012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63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518EB-F475-47A5-BD84-EA8C5706200A}" type="datetimeFigureOut">
              <a:rPr lang="en-US" smtClean="0">
                <a:solidFill>
                  <a:prstClr val="black">
                    <a:tint val="75000"/>
                  </a:prstClr>
                </a:solidFill>
              </a:rPr>
              <a:pPr/>
              <a:t>9/5/2012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36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518EB-F475-47A5-BD84-EA8C5706200A}" type="datetimeFigureOut">
              <a:rPr lang="en-US" smtClean="0">
                <a:solidFill>
                  <a:prstClr val="black">
                    <a:tint val="75000"/>
                  </a:prstClr>
                </a:solidFill>
              </a:rPr>
              <a:pPr/>
              <a:t>9/5/2012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94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518EB-F475-47A5-BD84-EA8C5706200A}" type="datetimeFigureOut">
              <a:rPr lang="en-US" smtClean="0">
                <a:solidFill>
                  <a:prstClr val="black">
                    <a:tint val="75000"/>
                  </a:prstClr>
                </a:solidFill>
              </a:rPr>
              <a:pPr/>
              <a:t>9/5/2012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3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518EB-F475-47A5-BD84-EA8C5706200A}" type="datetimeFigureOut">
              <a:rPr lang="en-US" smtClean="0">
                <a:solidFill>
                  <a:prstClr val="black">
                    <a:tint val="75000"/>
                  </a:prstClr>
                </a:solidFill>
              </a:rPr>
              <a:pPr/>
              <a:t>9/5/2012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91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518EB-F475-47A5-BD84-EA8C5706200A}" type="datetimeFigureOut">
              <a:rPr lang="en-US" smtClean="0">
                <a:solidFill>
                  <a:prstClr val="black">
                    <a:tint val="75000"/>
                  </a:prstClr>
                </a:solidFill>
              </a:rPr>
              <a:pPr/>
              <a:t>9/5/2012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41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518EB-F475-47A5-BD84-EA8C5706200A}" type="datetimeFigureOut">
              <a:rPr lang="en-US" smtClean="0">
                <a:solidFill>
                  <a:prstClr val="black">
                    <a:tint val="75000"/>
                  </a:prstClr>
                </a:solidFill>
              </a:rPr>
              <a:pPr/>
              <a:t>9/5/2012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310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A6664-65C4-400B-BADE-DB4791E73FC4}" type="datetimeFigureOut">
              <a:rPr lang="en-US" smtClean="0">
                <a:solidFill>
                  <a:prstClr val="black">
                    <a:tint val="75000"/>
                  </a:prstClr>
                </a:solidFill>
              </a:rPr>
              <a:pPr/>
              <a:t>9/5/2012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144000" cy="1143000"/>
          </a:xfrm>
          <a:prstGeom prst="rect">
            <a:avLst/>
          </a:prstGeom>
          <a:solidFill>
            <a:srgbClr val="E1E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65061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video" Target="http://vimeo.com/moogaloop.swf?clip_id=29044103&amp;server=vimeo.com&amp;show_title=0&amp;show_byline=0&amp;show_portrait=0&amp;color=&amp;fullscreen=1&amp;autoplay=0&amp;loop=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ms3.express.cites.uiuc.edu/wm/mail/fetch.html?urlid=3094e372d7218adeb61b383c9db1ecf88&amp;url=http://escalate.ac.uk/1520" TargetMode="External"/><Relationship Id="rId2" Type="http://schemas.openxmlformats.org/officeDocument/2006/relationships/hyperlink" Target="https://ms3.express.cites.uiuc.edu/wm/mail/fetch.html?urlid=3094e372d7218adeb61b383c9db1ecf88&amp;url=http://hum.sagepub.com/content/43/9/809.full.pdf+html"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mailto:occrl@illinois.edu"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acjones3\AppData\Local\Microsoft\Windows\Temporary Internet Files\Content.Outlook\7LS7O5TW\Backgrounds_SectionHeaders5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cjones3\AppData\Local\Microsoft\Windows\Temporary Internet Files\Content.Outlook\7LS7O5TW\Backgrounds_SectionHeaders6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cjones3\AppData\Local\Microsoft\Windows\Temporary Internet Files\Content.Outlook\7LS7O5TW\Backgrounds_SectionHeaders7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581"/>
            <a:ext cx="9144000" cy="6858000"/>
          </a:xfrm>
          <a:prstGeom prst="rect">
            <a:avLst/>
          </a:prstGeom>
          <a:solidFill>
            <a:srgbClr val="E2EA71"/>
          </a:solidFill>
          <a:extLst/>
        </p:spPr>
      </p:pic>
      <p:sp>
        <p:nvSpPr>
          <p:cNvPr id="7" name="TextBox 6"/>
          <p:cNvSpPr txBox="1"/>
          <p:nvPr/>
        </p:nvSpPr>
        <p:spPr>
          <a:xfrm>
            <a:off x="589808" y="2057400"/>
            <a:ext cx="8153400" cy="769441"/>
          </a:xfrm>
          <a:prstGeom prst="rect">
            <a:avLst/>
          </a:prstGeom>
          <a:noFill/>
        </p:spPr>
        <p:txBody>
          <a:bodyPr wrap="square" rtlCol="0">
            <a:spAutoFit/>
          </a:bodyPr>
          <a:lstStyle/>
          <a:p>
            <a:r>
              <a:rPr lang="en-US" sz="4400" dirty="0" smtClean="0">
                <a:solidFill>
                  <a:schemeClr val="bg1"/>
                </a:solidFill>
              </a:rPr>
              <a:t>Phase </a:t>
            </a:r>
            <a:r>
              <a:rPr lang="en-US" sz="4400" dirty="0" smtClean="0">
                <a:solidFill>
                  <a:schemeClr val="bg1"/>
                </a:solidFill>
              </a:rPr>
              <a:t>Five: Review and Reflection</a:t>
            </a:r>
            <a:endParaRPr lang="en-US" sz="4400" dirty="0">
              <a:solidFill>
                <a:schemeClr val="bg1"/>
              </a:solidFill>
            </a:endParaRPr>
          </a:p>
        </p:txBody>
      </p:sp>
    </p:spTree>
    <p:extLst>
      <p:ext uri="{BB962C8B-B14F-4D97-AF65-F5344CB8AC3E}">
        <p14:creationId xmlns:p14="http://schemas.microsoft.com/office/powerpoint/2010/main" val="415179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Three Basic Questions</a:t>
            </a:r>
            <a:endParaRPr lang="en-US" dirty="0"/>
          </a:p>
        </p:txBody>
      </p:sp>
      <p:sp>
        <p:nvSpPr>
          <p:cNvPr id="3" name="Content Placeholder 2"/>
          <p:cNvSpPr>
            <a:spLocks noGrp="1"/>
          </p:cNvSpPr>
          <p:nvPr>
            <p:ph type="subTitle" idx="1"/>
          </p:nvPr>
        </p:nvSpPr>
        <p:spPr/>
        <p:txBody>
          <a:bodyPr/>
          <a:lstStyle/>
          <a:p>
            <a:pPr marL="0" indent="0">
              <a:buNone/>
            </a:pPr>
            <a:r>
              <a:rPr lang="en-US" dirty="0" smtClean="0"/>
              <a:t> </a:t>
            </a:r>
            <a:endParaRPr lang="en-US" dirty="0"/>
          </a:p>
        </p:txBody>
      </p:sp>
      <p:sp>
        <p:nvSpPr>
          <p:cNvPr id="4" name="Rectangle 3"/>
          <p:cNvSpPr/>
          <p:nvPr/>
        </p:nvSpPr>
        <p:spPr>
          <a:xfrm>
            <a:off x="269748" y="1385315"/>
            <a:ext cx="2667000" cy="4876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latin typeface="Impact" pitchFamily="34" charset="0"/>
              </a:rPr>
              <a:t>What did we learn?</a:t>
            </a:r>
            <a:endParaRPr lang="en-US" dirty="0">
              <a:solidFill>
                <a:schemeClr val="tx1"/>
              </a:solidFill>
              <a:latin typeface="Impact" pitchFamily="34" charset="0"/>
            </a:endParaRPr>
          </a:p>
        </p:txBody>
      </p:sp>
      <p:sp>
        <p:nvSpPr>
          <p:cNvPr id="5" name="Rectangle 4"/>
          <p:cNvSpPr/>
          <p:nvPr/>
        </p:nvSpPr>
        <p:spPr>
          <a:xfrm>
            <a:off x="3235337" y="1399602"/>
            <a:ext cx="2667000" cy="48482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latin typeface="Impact" pitchFamily="34" charset="0"/>
              </a:rPr>
              <a:t>How did we learn it?</a:t>
            </a:r>
            <a:endParaRPr lang="en-US" dirty="0">
              <a:solidFill>
                <a:schemeClr val="tx1"/>
              </a:solidFill>
              <a:latin typeface="Impact" pitchFamily="34" charset="0"/>
            </a:endParaRPr>
          </a:p>
        </p:txBody>
      </p:sp>
      <p:sp>
        <p:nvSpPr>
          <p:cNvPr id="6" name="Rectangle 5"/>
          <p:cNvSpPr/>
          <p:nvPr/>
        </p:nvSpPr>
        <p:spPr>
          <a:xfrm>
            <a:off x="6134100" y="1385315"/>
            <a:ext cx="2667000" cy="48482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latin typeface="Impact" pitchFamily="34" charset="0"/>
              </a:rPr>
              <a:t>How do we feel about what we learned?</a:t>
            </a:r>
            <a:endParaRPr lang="en-US" dirty="0">
              <a:solidFill>
                <a:schemeClr val="tx1"/>
              </a:solidFill>
              <a:latin typeface="Impact" pitchFamily="34" charset="0"/>
            </a:endParaRPr>
          </a:p>
        </p:txBody>
      </p:sp>
      <p:sp>
        <p:nvSpPr>
          <p:cNvPr id="12" name="Rectangle 11"/>
          <p:cNvSpPr/>
          <p:nvPr/>
        </p:nvSpPr>
        <p:spPr>
          <a:xfrm>
            <a:off x="2205263" y="4743609"/>
            <a:ext cx="685800" cy="838200"/>
          </a:xfrm>
          <a:prstGeom prst="rect">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Students have great ideas</a:t>
            </a:r>
            <a:endParaRPr lang="en-US" sz="1100" dirty="0">
              <a:solidFill>
                <a:schemeClr val="tx1"/>
              </a:solidFill>
            </a:endParaRPr>
          </a:p>
        </p:txBody>
      </p:sp>
      <p:sp>
        <p:nvSpPr>
          <p:cNvPr id="16" name="Rectangle 15"/>
          <p:cNvSpPr/>
          <p:nvPr/>
        </p:nvSpPr>
        <p:spPr>
          <a:xfrm>
            <a:off x="3883037" y="3621076"/>
            <a:ext cx="685800" cy="838200"/>
          </a:xfrm>
          <a:prstGeom prst="rect">
            <a:avLst/>
          </a:prstGeom>
          <a:solidFill>
            <a:schemeClr val="accent3">
              <a:lumMod val="75000"/>
            </a:schemeClr>
          </a:solidFill>
          <a:ln w="3175">
            <a:solidFill>
              <a:schemeClr val="tx1"/>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rPr>
              <a:t>Meetings</a:t>
            </a:r>
            <a:endParaRPr lang="en-US" sz="1200" dirty="0">
              <a:solidFill>
                <a:schemeClr val="tx1"/>
              </a:solidFill>
            </a:endParaRPr>
          </a:p>
        </p:txBody>
      </p:sp>
      <p:sp>
        <p:nvSpPr>
          <p:cNvPr id="20" name="Rectangle 19"/>
          <p:cNvSpPr/>
          <p:nvPr/>
        </p:nvSpPr>
        <p:spPr>
          <a:xfrm>
            <a:off x="5105400" y="3823715"/>
            <a:ext cx="685800" cy="838200"/>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By doing</a:t>
            </a:r>
            <a:endParaRPr lang="en-US" sz="1200" dirty="0">
              <a:solidFill>
                <a:schemeClr val="tx1"/>
              </a:solidFill>
            </a:endParaRPr>
          </a:p>
        </p:txBody>
      </p:sp>
      <p:sp>
        <p:nvSpPr>
          <p:cNvPr id="21" name="Rectangle 20"/>
          <p:cNvSpPr/>
          <p:nvPr/>
        </p:nvSpPr>
        <p:spPr>
          <a:xfrm>
            <a:off x="3373179" y="2378361"/>
            <a:ext cx="685800" cy="838200"/>
          </a:xfrm>
          <a:prstGeom prst="rect">
            <a:avLst/>
          </a:prstGeom>
          <a:solidFill>
            <a:schemeClr val="accent6">
              <a:lumMod val="75000"/>
            </a:schemeClr>
          </a:solidFill>
          <a:ln w="3175">
            <a:solidFill>
              <a:schemeClr val="tx1"/>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rPr>
              <a:t>Retention Rates</a:t>
            </a:r>
            <a:endParaRPr lang="en-US" sz="1200" dirty="0">
              <a:solidFill>
                <a:schemeClr val="tx1"/>
              </a:solidFill>
            </a:endParaRPr>
          </a:p>
        </p:txBody>
      </p:sp>
      <p:sp>
        <p:nvSpPr>
          <p:cNvPr id="22" name="Rectangle 21"/>
          <p:cNvSpPr/>
          <p:nvPr/>
        </p:nvSpPr>
        <p:spPr>
          <a:xfrm>
            <a:off x="3684181" y="4996319"/>
            <a:ext cx="685800" cy="83820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Talk with student</a:t>
            </a:r>
            <a:endParaRPr lang="en-US" sz="1200" dirty="0">
              <a:solidFill>
                <a:schemeClr val="tx1"/>
              </a:solidFill>
            </a:endParaRPr>
          </a:p>
        </p:txBody>
      </p:sp>
      <p:sp>
        <p:nvSpPr>
          <p:cNvPr id="29" name="Rectangle 28"/>
          <p:cNvSpPr/>
          <p:nvPr/>
        </p:nvSpPr>
        <p:spPr>
          <a:xfrm>
            <a:off x="2015880" y="3971340"/>
            <a:ext cx="691896" cy="838200"/>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We are going in the right direction</a:t>
            </a:r>
            <a:endParaRPr lang="en-US" sz="1100" dirty="0">
              <a:solidFill>
                <a:schemeClr val="tx1"/>
              </a:solidFill>
            </a:endParaRPr>
          </a:p>
        </p:txBody>
      </p:sp>
      <p:sp>
        <p:nvSpPr>
          <p:cNvPr id="35" name="Rectangle 34"/>
          <p:cNvSpPr/>
          <p:nvPr/>
        </p:nvSpPr>
        <p:spPr>
          <a:xfrm>
            <a:off x="6446520" y="3882186"/>
            <a:ext cx="678180" cy="1016508"/>
          </a:xfrm>
          <a:prstGeom prst="rect">
            <a:avLst/>
          </a:prstGeom>
          <a:solidFill>
            <a:schemeClr val="accent6">
              <a:lumMod val="75000"/>
            </a:schemeClr>
          </a:solidFill>
          <a:ln w="3175">
            <a:solidFill>
              <a:schemeClr val="tx1"/>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rPr>
              <a:t>Enlightened</a:t>
            </a:r>
            <a:endParaRPr lang="en-US" sz="1200" dirty="0">
              <a:solidFill>
                <a:schemeClr val="tx1"/>
              </a:solidFill>
            </a:endParaRPr>
          </a:p>
        </p:txBody>
      </p:sp>
      <p:sp>
        <p:nvSpPr>
          <p:cNvPr id="36" name="Rectangle 35"/>
          <p:cNvSpPr/>
          <p:nvPr/>
        </p:nvSpPr>
        <p:spPr>
          <a:xfrm>
            <a:off x="7658100" y="3942534"/>
            <a:ext cx="685800" cy="838200"/>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Hopeful</a:t>
            </a:r>
            <a:endParaRPr lang="en-US" sz="1200" dirty="0">
              <a:solidFill>
                <a:schemeClr val="tx1"/>
              </a:solidFill>
            </a:endParaRPr>
          </a:p>
        </p:txBody>
      </p:sp>
      <p:sp>
        <p:nvSpPr>
          <p:cNvPr id="38" name="Rectangle 37"/>
          <p:cNvSpPr/>
          <p:nvPr/>
        </p:nvSpPr>
        <p:spPr>
          <a:xfrm>
            <a:off x="7124700" y="2089377"/>
            <a:ext cx="685800" cy="838200"/>
          </a:xfrm>
          <a:prstGeom prst="rect">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Excited</a:t>
            </a:r>
            <a:endParaRPr lang="en-US" sz="1200" dirty="0">
              <a:solidFill>
                <a:schemeClr val="tx1"/>
              </a:solidFill>
            </a:endParaRPr>
          </a:p>
        </p:txBody>
      </p:sp>
      <p:sp>
        <p:nvSpPr>
          <p:cNvPr id="39" name="Rectangle 38"/>
          <p:cNvSpPr/>
          <p:nvPr/>
        </p:nvSpPr>
        <p:spPr>
          <a:xfrm>
            <a:off x="6956634" y="5067991"/>
            <a:ext cx="685800" cy="838200"/>
          </a:xfrm>
          <a:prstGeom prst="rect">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Anxious</a:t>
            </a:r>
            <a:endParaRPr lang="en-US" sz="1200" dirty="0">
              <a:solidFill>
                <a:schemeClr val="tx1"/>
              </a:solidFill>
            </a:endParaRPr>
          </a:p>
        </p:txBody>
      </p:sp>
      <p:sp>
        <p:nvSpPr>
          <p:cNvPr id="42" name="Rectangle 41"/>
          <p:cNvSpPr/>
          <p:nvPr/>
        </p:nvSpPr>
        <p:spPr>
          <a:xfrm>
            <a:off x="949567" y="5169213"/>
            <a:ext cx="685800" cy="838200"/>
          </a:xfrm>
          <a:prstGeom prst="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Target the “right” students</a:t>
            </a:r>
            <a:endParaRPr lang="en-US" sz="1100" dirty="0">
              <a:solidFill>
                <a:schemeClr val="tx1"/>
              </a:solidFill>
            </a:endParaRPr>
          </a:p>
        </p:txBody>
      </p:sp>
      <p:sp>
        <p:nvSpPr>
          <p:cNvPr id="214" name="Rectangle 213"/>
          <p:cNvSpPr/>
          <p:nvPr/>
        </p:nvSpPr>
        <p:spPr>
          <a:xfrm>
            <a:off x="4937069" y="2651122"/>
            <a:ext cx="685800" cy="8382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PTR</a:t>
            </a:r>
            <a:endParaRPr lang="en-US" sz="1200" dirty="0">
              <a:solidFill>
                <a:schemeClr val="tx1"/>
              </a:solidFill>
            </a:endParaRPr>
          </a:p>
        </p:txBody>
      </p:sp>
      <p:sp>
        <p:nvSpPr>
          <p:cNvPr id="215" name="Rectangle 214"/>
          <p:cNvSpPr/>
          <p:nvPr/>
        </p:nvSpPr>
        <p:spPr>
          <a:xfrm>
            <a:off x="3684181" y="1788033"/>
            <a:ext cx="685800" cy="8382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sp>
        <p:nvSpPr>
          <p:cNvPr id="217" name="Rectangle 216"/>
          <p:cNvSpPr/>
          <p:nvPr/>
        </p:nvSpPr>
        <p:spPr>
          <a:xfrm>
            <a:off x="6600302" y="2549200"/>
            <a:ext cx="685800" cy="8382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Happy</a:t>
            </a:r>
            <a:endParaRPr lang="en-US" sz="1200" dirty="0">
              <a:solidFill>
                <a:schemeClr val="tx1"/>
              </a:solidFill>
            </a:endParaRPr>
          </a:p>
        </p:txBody>
      </p:sp>
      <p:sp>
        <p:nvSpPr>
          <p:cNvPr id="218" name="Rectangle 217"/>
          <p:cNvSpPr/>
          <p:nvPr/>
        </p:nvSpPr>
        <p:spPr>
          <a:xfrm>
            <a:off x="6324600" y="2029968"/>
            <a:ext cx="685800" cy="8382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Excited</a:t>
            </a:r>
            <a:endParaRPr lang="en-US" sz="1200" dirty="0">
              <a:solidFill>
                <a:schemeClr val="tx1"/>
              </a:solidFill>
            </a:endParaRPr>
          </a:p>
        </p:txBody>
      </p:sp>
      <p:sp>
        <p:nvSpPr>
          <p:cNvPr id="227" name="Rectangle 226"/>
          <p:cNvSpPr/>
          <p:nvPr/>
        </p:nvSpPr>
        <p:spPr>
          <a:xfrm>
            <a:off x="328617" y="4005993"/>
            <a:ext cx="1165860" cy="737616"/>
          </a:xfrm>
          <a:prstGeom prst="rect">
            <a:avLst/>
          </a:prstGeom>
          <a:solidFill>
            <a:schemeClr val="accent3">
              <a:lumMod val="75000"/>
            </a:schemeClr>
          </a:solidFill>
          <a:ln w="31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100" dirty="0" smtClean="0">
                <a:solidFill>
                  <a:schemeClr val="tx1"/>
                </a:solidFill>
              </a:rPr>
              <a:t>Communication</a:t>
            </a:r>
            <a:endParaRPr lang="en-US" sz="1100" dirty="0">
              <a:solidFill>
                <a:schemeClr val="tx1"/>
              </a:solidFill>
            </a:endParaRPr>
          </a:p>
        </p:txBody>
      </p:sp>
      <p:sp>
        <p:nvSpPr>
          <p:cNvPr id="228" name="Rectangle 227"/>
          <p:cNvSpPr/>
          <p:nvPr/>
        </p:nvSpPr>
        <p:spPr>
          <a:xfrm>
            <a:off x="609600" y="1788033"/>
            <a:ext cx="685800" cy="8382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Equity</a:t>
            </a:r>
            <a:endParaRPr lang="en-US" sz="1100" dirty="0">
              <a:solidFill>
                <a:schemeClr val="tx1"/>
              </a:solidFill>
            </a:endParaRPr>
          </a:p>
        </p:txBody>
      </p:sp>
      <p:sp>
        <p:nvSpPr>
          <p:cNvPr id="41" name="Rectangle 40"/>
          <p:cNvSpPr/>
          <p:nvPr/>
        </p:nvSpPr>
        <p:spPr>
          <a:xfrm>
            <a:off x="427686" y="2329593"/>
            <a:ext cx="685800" cy="838200"/>
          </a:xfrm>
          <a:prstGeom prst="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Equity matters</a:t>
            </a:r>
            <a:endParaRPr lang="en-US" sz="1100" dirty="0">
              <a:solidFill>
                <a:schemeClr val="tx1"/>
              </a:solidFill>
            </a:endParaRPr>
          </a:p>
        </p:txBody>
      </p:sp>
      <p:sp>
        <p:nvSpPr>
          <p:cNvPr id="229" name="Rectangle 228"/>
          <p:cNvSpPr/>
          <p:nvPr/>
        </p:nvSpPr>
        <p:spPr>
          <a:xfrm>
            <a:off x="917448" y="2970498"/>
            <a:ext cx="685800" cy="8382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Gaps between students</a:t>
            </a:r>
            <a:endParaRPr lang="en-US" sz="1100" dirty="0">
              <a:solidFill>
                <a:schemeClr val="tx1"/>
              </a:solidFill>
            </a:endParaRPr>
          </a:p>
        </p:txBody>
      </p:sp>
      <p:sp>
        <p:nvSpPr>
          <p:cNvPr id="30" name="Rectangle 29"/>
          <p:cNvSpPr/>
          <p:nvPr/>
        </p:nvSpPr>
        <p:spPr>
          <a:xfrm>
            <a:off x="1330080" y="1757934"/>
            <a:ext cx="685800" cy="838200"/>
          </a:xfrm>
          <a:prstGeom prst="rect">
            <a:avLst/>
          </a:prstGeom>
          <a:solidFill>
            <a:schemeClr val="accent6">
              <a:lumMod val="75000"/>
            </a:schemeClr>
          </a:solidFill>
          <a:ln w="3175">
            <a:solidFill>
              <a:schemeClr val="tx1"/>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solidFill>
                  <a:schemeClr val="tx1"/>
                </a:solidFill>
              </a:rPr>
              <a:t>Outcomes Understood</a:t>
            </a:r>
            <a:endParaRPr lang="en-US" sz="1100" dirty="0">
              <a:solidFill>
                <a:schemeClr val="tx1"/>
              </a:solidFill>
            </a:endParaRPr>
          </a:p>
        </p:txBody>
      </p:sp>
      <p:sp>
        <p:nvSpPr>
          <p:cNvPr id="18" name="Rectangle 17"/>
          <p:cNvSpPr/>
          <p:nvPr/>
        </p:nvSpPr>
        <p:spPr>
          <a:xfrm>
            <a:off x="4388083" y="5217281"/>
            <a:ext cx="676656" cy="838200"/>
          </a:xfrm>
          <a:prstGeom prst="rect">
            <a:avLst/>
          </a:prstGeom>
          <a:ln w="3175">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200" dirty="0" smtClean="0">
                <a:solidFill>
                  <a:schemeClr val="tx1"/>
                </a:solidFill>
              </a:rPr>
              <a:t>Student Interviews</a:t>
            </a:r>
            <a:endParaRPr lang="en-US" sz="1200" dirty="0">
              <a:solidFill>
                <a:schemeClr val="tx1"/>
              </a:solidFill>
            </a:endParaRPr>
          </a:p>
        </p:txBody>
      </p:sp>
      <p:sp>
        <p:nvSpPr>
          <p:cNvPr id="15" name="Rectangle 14"/>
          <p:cNvSpPr/>
          <p:nvPr/>
        </p:nvSpPr>
        <p:spPr>
          <a:xfrm>
            <a:off x="4568837" y="3316453"/>
            <a:ext cx="685800" cy="838200"/>
          </a:xfrm>
          <a:prstGeom prst="rect">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Process Map</a:t>
            </a:r>
            <a:endParaRPr lang="en-US" sz="1200" dirty="0">
              <a:solidFill>
                <a:schemeClr val="tx1"/>
              </a:solidFill>
            </a:endParaRPr>
          </a:p>
        </p:txBody>
      </p:sp>
      <p:sp>
        <p:nvSpPr>
          <p:cNvPr id="33" name="Rectangle 32"/>
          <p:cNvSpPr/>
          <p:nvPr/>
        </p:nvSpPr>
        <p:spPr>
          <a:xfrm>
            <a:off x="6257544" y="5217281"/>
            <a:ext cx="752856" cy="838200"/>
          </a:xfrm>
          <a:prstGeom prst="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Nervous change may not happen</a:t>
            </a:r>
            <a:endParaRPr lang="en-US" sz="1200" dirty="0">
              <a:solidFill>
                <a:schemeClr val="tx1"/>
              </a:solidFill>
            </a:endParaRPr>
          </a:p>
        </p:txBody>
      </p:sp>
      <p:sp>
        <p:nvSpPr>
          <p:cNvPr id="32" name="Rectangle 31"/>
          <p:cNvSpPr/>
          <p:nvPr/>
        </p:nvSpPr>
        <p:spPr>
          <a:xfrm>
            <a:off x="8001000" y="3281721"/>
            <a:ext cx="685800" cy="838200"/>
          </a:xfrm>
          <a:prstGeom prst="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Looking to the future</a:t>
            </a:r>
            <a:endParaRPr lang="en-US" sz="1200" dirty="0">
              <a:solidFill>
                <a:schemeClr val="tx1"/>
              </a:solidFill>
            </a:endParaRPr>
          </a:p>
        </p:txBody>
      </p:sp>
    </p:spTree>
    <p:extLst>
      <p:ext uri="{BB962C8B-B14F-4D97-AF65-F5344CB8AC3E}">
        <p14:creationId xmlns:p14="http://schemas.microsoft.com/office/powerpoint/2010/main" val="1650583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 3</a:t>
            </a:r>
            <a:endParaRPr lang="en-US" dirty="0"/>
          </a:p>
        </p:txBody>
      </p:sp>
      <p:sp>
        <p:nvSpPr>
          <p:cNvPr id="3" name="Content Placeholder 2"/>
          <p:cNvSpPr>
            <a:spLocks noGrp="1"/>
          </p:cNvSpPr>
          <p:nvPr>
            <p:ph type="subTitle" idx="1"/>
          </p:nvPr>
        </p:nvSpPr>
        <p:spPr>
          <a:xfrm>
            <a:off x="609600" y="1524000"/>
            <a:ext cx="7848600" cy="4876800"/>
          </a:xfrm>
        </p:spPr>
        <p:txBody>
          <a:bodyPr/>
          <a:lstStyle/>
          <a:p>
            <a:pPr marL="0" indent="0">
              <a:buNone/>
            </a:pPr>
            <a:r>
              <a:rPr lang="en-US" dirty="0" smtClean="0"/>
              <a:t>Develop a shared understanding</a:t>
            </a:r>
          </a:p>
          <a:p>
            <a:pPr marL="0" indent="0" algn="ctr">
              <a:buNone/>
            </a:pPr>
            <a:endParaRPr lang="en-US" dirty="0"/>
          </a:p>
          <a:p>
            <a:r>
              <a:rPr lang="en-US" dirty="0" smtClean="0"/>
              <a:t>Reflect on the work accomplished</a:t>
            </a:r>
          </a:p>
          <a:p>
            <a:endParaRPr lang="en-US" dirty="0"/>
          </a:p>
          <a:p>
            <a:r>
              <a:rPr lang="en-US" dirty="0" smtClean="0"/>
              <a:t>Create plan to sustain long term improvements</a:t>
            </a:r>
          </a:p>
          <a:p>
            <a:endParaRPr lang="en-US" dirty="0"/>
          </a:p>
          <a:p>
            <a:r>
              <a:rPr lang="en-US" dirty="0" smtClean="0"/>
              <a:t>Integrate the reflection into on-going work</a:t>
            </a:r>
            <a:endParaRPr lang="en-US" dirty="0">
              <a:solidFill>
                <a:srgbClr val="002060"/>
              </a:solidFill>
            </a:endParaRPr>
          </a:p>
        </p:txBody>
      </p:sp>
    </p:spTree>
    <p:extLst>
      <p:ext uri="{BB962C8B-B14F-4D97-AF65-F5344CB8AC3E}">
        <p14:creationId xmlns:p14="http://schemas.microsoft.com/office/powerpoint/2010/main" val="1111868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1E476"/>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 </a:t>
            </a:r>
            <a:endParaRPr lang="en-US" dirty="0"/>
          </a:p>
        </p:txBody>
      </p:sp>
      <p:sp>
        <p:nvSpPr>
          <p:cNvPr id="3" name="Content Placeholder 2"/>
          <p:cNvSpPr>
            <a:spLocks noGrp="1"/>
          </p:cNvSpPr>
          <p:nvPr>
            <p:ph type="subTitle" idx="1"/>
          </p:nvPr>
        </p:nvSpPr>
        <p:spPr>
          <a:xfrm>
            <a:off x="609600" y="685800"/>
            <a:ext cx="7848600" cy="2057400"/>
          </a:xfrm>
          <a:solidFill>
            <a:srgbClr val="E1E476"/>
          </a:solidFill>
        </p:spPr>
        <p:txBody>
          <a:bodyPr>
            <a:normAutofit fontScale="92500"/>
          </a:bodyPr>
          <a:lstStyle/>
          <a:p>
            <a:pPr marL="0" indent="0">
              <a:buNone/>
            </a:pPr>
            <a:endParaRPr lang="en-US" sz="2000" dirty="0" smtClean="0"/>
          </a:p>
          <a:p>
            <a:pPr marL="0" indent="0">
              <a:buNone/>
            </a:pPr>
            <a:r>
              <a:rPr lang="en-US" sz="2000" dirty="0" smtClean="0"/>
              <a:t>“It seemed that every meeting had a snowball effect.  Review, revision, and </a:t>
            </a:r>
          </a:p>
          <a:p>
            <a:pPr marL="0" indent="0">
              <a:buNone/>
            </a:pPr>
            <a:r>
              <a:rPr lang="en-US" sz="2000" dirty="0"/>
              <a:t> </a:t>
            </a:r>
            <a:r>
              <a:rPr lang="en-US" sz="2000" dirty="0" smtClean="0"/>
              <a:t> program improvement in one area had positive effects on another.”</a:t>
            </a:r>
          </a:p>
          <a:p>
            <a:pPr marL="0" indent="0">
              <a:buNone/>
            </a:pPr>
            <a:r>
              <a:rPr lang="en-US" sz="1800" dirty="0"/>
              <a:t>	</a:t>
            </a:r>
            <a:r>
              <a:rPr lang="en-US" sz="1800" dirty="0" smtClean="0"/>
              <a:t>	</a:t>
            </a:r>
          </a:p>
          <a:p>
            <a:pPr marL="0" indent="0">
              <a:buNone/>
            </a:pPr>
            <a:r>
              <a:rPr lang="en-US" sz="1800" dirty="0"/>
              <a:t>	</a:t>
            </a:r>
            <a:r>
              <a:rPr lang="en-US" sz="1800" dirty="0" smtClean="0"/>
              <a:t>		  - Sherry Hott, Southwestern Illinois College Partnership</a:t>
            </a:r>
            <a:endParaRPr lang="en-US" sz="1800" dirty="0"/>
          </a:p>
        </p:txBody>
      </p:sp>
      <p:pic>
        <p:nvPicPr>
          <p:cNvPr id="1026" name="Picture 2" descr="C:\Documents and Settings\umbrich2\My Documents\Photos\L-SB phase 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95600"/>
            <a:ext cx="649224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13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25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25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25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25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1E47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Phase 5 In Practice</a:t>
            </a:r>
            <a:endParaRPr lang="en-US" dirty="0"/>
          </a:p>
        </p:txBody>
      </p:sp>
      <p:sp>
        <p:nvSpPr>
          <p:cNvPr id="3" name="Content Placeholder 2"/>
          <p:cNvSpPr>
            <a:spLocks noGrp="1"/>
          </p:cNvSpPr>
          <p:nvPr>
            <p:ph type="subTitle" idx="1"/>
          </p:nvPr>
        </p:nvSpPr>
        <p:spPr/>
        <p:txBody>
          <a:bodyPr/>
          <a:lstStyle/>
          <a:p>
            <a:pPr marL="0" indent="0" algn="ctr">
              <a:buNone/>
            </a:pPr>
            <a:r>
              <a:rPr lang="en-US" dirty="0"/>
              <a:t> </a:t>
            </a:r>
            <a:endParaRPr lang="en-US" dirty="0" smtClean="0"/>
          </a:p>
        </p:txBody>
      </p:sp>
      <p:pic>
        <p:nvPicPr>
          <p:cNvPr id="6" name="moogaloop.swf?clip_id=29044103&amp;server=vimeo.com&amp;show_title=0&amp;show_byline=0&amp;show_portrait=0&amp;color=&amp;fullscreen=1&amp;autoplay=0&amp;loop=0"/>
          <p:cNvPicPr>
            <a:picLocks noRot="1" noChangeAspect="1"/>
          </p:cNvPicPr>
          <p:nvPr>
            <a:videoFile r:link="rId1"/>
          </p:nvPr>
        </p:nvPicPr>
        <p:blipFill>
          <a:blip r:embed="rId3"/>
          <a:stretch>
            <a:fillRect/>
          </a:stretch>
        </p:blipFill>
        <p:spPr>
          <a:xfrm>
            <a:off x="1295400" y="1219200"/>
            <a:ext cx="6807199" cy="5105400"/>
          </a:xfrm>
          <a:prstGeom prst="rect">
            <a:avLst/>
          </a:prstGeom>
        </p:spPr>
      </p:pic>
    </p:spTree>
    <p:extLst>
      <p:ext uri="{BB962C8B-B14F-4D97-AF65-F5344CB8AC3E}">
        <p14:creationId xmlns:p14="http://schemas.microsoft.com/office/powerpoint/2010/main" val="164598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Phase Five Webpage</a:t>
            </a:r>
            <a:endParaRPr lang="en-US" dirty="0"/>
          </a:p>
        </p:txBody>
      </p:sp>
      <p:sp>
        <p:nvSpPr>
          <p:cNvPr id="3" name="Content Placeholder 2"/>
          <p:cNvSpPr>
            <a:spLocks noGrp="1"/>
          </p:cNvSpPr>
          <p:nvPr>
            <p:ph type="subTitle" idx="1"/>
          </p:nvPr>
        </p:nvSpPr>
        <p:spPr/>
        <p:txBody>
          <a:bodyPr>
            <a:normAutofit/>
          </a:bodyPr>
          <a:lstStyle/>
          <a:p>
            <a:pPr marL="0" indent="0" algn="ctr">
              <a:buNone/>
            </a:pPr>
            <a:endParaRPr lang="en-US" sz="2400" dirty="0" smtClean="0"/>
          </a:p>
          <a:p>
            <a:pPr marL="0" indent="0">
              <a:buNone/>
            </a:pPr>
            <a:r>
              <a:rPr lang="en-US" sz="2400" dirty="0"/>
              <a:t>This link takes you to tools and support materials that your team needs to complete Phase </a:t>
            </a:r>
            <a:r>
              <a:rPr lang="en-US" sz="2400" dirty="0" smtClean="0"/>
              <a:t>Five. </a:t>
            </a:r>
          </a:p>
          <a:p>
            <a:pPr marL="0" indent="0" algn="ctr">
              <a:buNone/>
            </a:pPr>
            <a:endParaRPr lang="en-US" sz="2400" dirty="0"/>
          </a:p>
          <a:p>
            <a:pPr algn="ctr"/>
            <a:r>
              <a:rPr lang="en-US" sz="2400" dirty="0"/>
              <a:t>http://occrl.illinois.edu/projects/pathways/phases/5</a:t>
            </a:r>
          </a:p>
        </p:txBody>
      </p:sp>
    </p:spTree>
    <p:extLst>
      <p:ext uri="{BB962C8B-B14F-4D97-AF65-F5344CB8AC3E}">
        <p14:creationId xmlns:p14="http://schemas.microsoft.com/office/powerpoint/2010/main" val="4089386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References and Resources</a:t>
            </a:r>
            <a:endParaRPr lang="en-US" dirty="0"/>
          </a:p>
        </p:txBody>
      </p:sp>
      <p:sp>
        <p:nvSpPr>
          <p:cNvPr id="3" name="Content Placeholder 2"/>
          <p:cNvSpPr>
            <a:spLocks noGrp="1"/>
          </p:cNvSpPr>
          <p:nvPr>
            <p:ph type="subTitle" idx="1"/>
          </p:nvPr>
        </p:nvSpPr>
        <p:spPr>
          <a:xfrm>
            <a:off x="609600" y="1524000"/>
            <a:ext cx="7848600" cy="5105400"/>
          </a:xfrm>
        </p:spPr>
        <p:txBody>
          <a:bodyPr>
            <a:normAutofit fontScale="55000" lnSpcReduction="20000"/>
          </a:bodyPr>
          <a:lstStyle/>
          <a:p>
            <a:pPr marL="0" indent="0">
              <a:buNone/>
            </a:pPr>
            <a:r>
              <a:rPr lang="en-US" sz="2900" dirty="0"/>
              <a:t>Denning, S. (2001). The springboard : How storytelling ignites action in </a:t>
            </a:r>
            <a:r>
              <a:rPr lang="en-US" sz="2900" dirty="0" smtClean="0"/>
              <a:t>knowledge-era 	organizations</a:t>
            </a:r>
            <a:r>
              <a:rPr lang="en-US" sz="2900" dirty="0"/>
              <a:t>. Boston, MA: Butterworth-Heinemann. </a:t>
            </a:r>
            <a:r>
              <a:rPr lang="en-US" sz="2900" dirty="0" smtClean="0"/>
              <a:t>	Information </a:t>
            </a:r>
            <a:r>
              <a:rPr lang="en-US" sz="2900" dirty="0"/>
              <a:t>about the </a:t>
            </a:r>
            <a:r>
              <a:rPr lang="en-US" sz="2900" dirty="0" smtClean="0"/>
              <a:t>	book </a:t>
            </a:r>
            <a:r>
              <a:rPr lang="en-US" sz="2900" dirty="0"/>
              <a:t>available online: </a:t>
            </a:r>
            <a:r>
              <a:rPr lang="en-US" sz="2900" dirty="0" smtClean="0"/>
              <a:t>http</a:t>
            </a:r>
            <a:r>
              <a:rPr lang="en-US" sz="2900" dirty="0"/>
              <a:t>://www.stevedenning.com/ </a:t>
            </a:r>
            <a:r>
              <a:rPr lang="en-US" sz="2900" dirty="0" smtClean="0"/>
              <a:t>Books/the-	springboard.aspx </a:t>
            </a:r>
            <a:endParaRPr lang="en-US" sz="2900" dirty="0"/>
          </a:p>
          <a:p>
            <a:pPr marL="0" indent="0">
              <a:buNone/>
            </a:pPr>
            <a:endParaRPr lang="en-US" sz="2900" dirty="0"/>
          </a:p>
          <a:p>
            <a:pPr marL="0" indent="0">
              <a:buNone/>
            </a:pPr>
            <a:r>
              <a:rPr lang="en-US" sz="2900" dirty="0"/>
              <a:t>Feldman, S.P. (1990). Stories as cultural creativity: On the relation between </a:t>
            </a:r>
            <a:r>
              <a:rPr lang="en-US" sz="2900" dirty="0" smtClean="0"/>
              <a:t>symbolism </a:t>
            </a:r>
            <a:r>
              <a:rPr lang="en-US" sz="2900" dirty="0"/>
              <a:t>and </a:t>
            </a:r>
            <a:r>
              <a:rPr lang="en-US" sz="2900" dirty="0" smtClean="0"/>
              <a:t>	politics </a:t>
            </a:r>
            <a:r>
              <a:rPr lang="en-US" sz="2900" dirty="0"/>
              <a:t>in organizational change. Human Relations, 43, </a:t>
            </a:r>
            <a:r>
              <a:rPr lang="en-US" sz="2900" dirty="0" smtClean="0"/>
              <a:t>	809- </a:t>
            </a:r>
            <a:r>
              <a:rPr lang="en-US" sz="2900" dirty="0"/>
              <a:t>828. Available </a:t>
            </a:r>
            <a:r>
              <a:rPr lang="en-US" sz="2900" dirty="0" smtClean="0"/>
              <a:t>	online</a:t>
            </a:r>
            <a:r>
              <a:rPr lang="en-US" sz="2900" dirty="0"/>
              <a:t>: </a:t>
            </a:r>
            <a:r>
              <a:rPr lang="en-US" sz="2900" dirty="0" smtClean="0">
                <a:hlinkClick r:id="rId2" action="ppaction://hlinkfile"/>
              </a:rPr>
              <a:t>http</a:t>
            </a:r>
            <a:r>
              <a:rPr lang="en-US" sz="2900" dirty="0">
                <a:hlinkClick r:id="rId2" action="ppaction://hlinkfile"/>
              </a:rPr>
              <a:t>://hum.sagepub.com/content/43/9/809.full.pdf+html</a:t>
            </a:r>
            <a:r>
              <a:rPr lang="en-US" sz="2900" dirty="0"/>
              <a:t> </a:t>
            </a:r>
          </a:p>
          <a:p>
            <a:pPr marL="0" indent="0">
              <a:buNone/>
            </a:pPr>
            <a:endParaRPr lang="en-US" sz="2900" dirty="0"/>
          </a:p>
          <a:p>
            <a:pPr marL="0" indent="0">
              <a:buNone/>
            </a:pPr>
            <a:r>
              <a:rPr lang="en-US" sz="2900" dirty="0"/>
              <a:t>Greenwood, J. (1998). The role of reflection in single and double loop learning. </a:t>
            </a:r>
            <a:r>
              <a:rPr lang="en-US" sz="2900" dirty="0" smtClean="0"/>
              <a:t>	Journal </a:t>
            </a:r>
            <a:r>
              <a:rPr lang="en-US" sz="2900" dirty="0"/>
              <a:t>of Advanced Nursing, 27, 1048-1053. Available online: </a:t>
            </a:r>
            <a:r>
              <a:rPr lang="en-US" sz="2900" dirty="0" smtClean="0"/>
              <a:t>http</a:t>
            </a:r>
            <a:r>
              <a:rPr lang="en-US" sz="2900" dirty="0"/>
              <a:t>://www. </a:t>
            </a:r>
            <a:r>
              <a:rPr lang="en-US" sz="2900" dirty="0" smtClean="0"/>
              <a:t>	communityhealthcarebolton.co.uk/SHA/LLL/resources/reflective/Greenwood</a:t>
            </a:r>
            <a:r>
              <a:rPr lang="en-US" sz="2900" dirty="0"/>
              <a:t>. </a:t>
            </a:r>
            <a:r>
              <a:rPr lang="en-US" sz="2900" dirty="0" smtClean="0"/>
              <a:t>	</a:t>
            </a:r>
            <a:r>
              <a:rPr lang="en-US" sz="2900" dirty="0" err="1" smtClean="0"/>
              <a:t>Pdf</a:t>
            </a:r>
            <a:r>
              <a:rPr lang="en-US" sz="2900" dirty="0" smtClean="0"/>
              <a:t> </a:t>
            </a:r>
            <a:endParaRPr lang="en-US" sz="2900" dirty="0"/>
          </a:p>
          <a:p>
            <a:pPr marL="0" indent="0">
              <a:buNone/>
            </a:pPr>
            <a:endParaRPr lang="en-US" sz="2900" dirty="0"/>
          </a:p>
          <a:p>
            <a:pPr marL="0" indent="0">
              <a:buNone/>
            </a:pPr>
            <a:r>
              <a:rPr lang="en-US" sz="2900" dirty="0" err="1"/>
              <a:t>McDrury</a:t>
            </a:r>
            <a:r>
              <a:rPr lang="en-US" sz="2900" dirty="0"/>
              <a:t>, J., </a:t>
            </a:r>
            <a:r>
              <a:rPr lang="en-US" sz="2900" dirty="0" err="1"/>
              <a:t>Alterio</a:t>
            </a:r>
            <a:r>
              <a:rPr lang="en-US" sz="2900" dirty="0"/>
              <a:t>, M. (2003) Learning through storytelling in higher education. London: </a:t>
            </a:r>
            <a:r>
              <a:rPr lang="en-US" sz="2900" dirty="0" smtClean="0"/>
              <a:t>	</a:t>
            </a:r>
            <a:r>
              <a:rPr lang="en-US" sz="2900" dirty="0" err="1" smtClean="0"/>
              <a:t>Kogan</a:t>
            </a:r>
            <a:r>
              <a:rPr lang="en-US" sz="2900" dirty="0" smtClean="0"/>
              <a:t> </a:t>
            </a:r>
            <a:r>
              <a:rPr lang="en-US" sz="2900" dirty="0"/>
              <a:t>Page. A review of the book is available online: </a:t>
            </a:r>
            <a:r>
              <a:rPr lang="en-US" sz="2900" dirty="0">
                <a:hlinkClick r:id="rId3" action="ppaction://hlinkfile"/>
              </a:rPr>
              <a:t>http://escalate.ac.uk/1520</a:t>
            </a:r>
            <a:r>
              <a:rPr lang="en-US" sz="2900" dirty="0"/>
              <a:t> </a:t>
            </a:r>
          </a:p>
          <a:p>
            <a:pPr marL="0" indent="0">
              <a:buNone/>
            </a:pPr>
            <a:endParaRPr lang="en-US" sz="2900" dirty="0"/>
          </a:p>
          <a:p>
            <a:pPr marL="0" indent="0">
              <a:buNone/>
            </a:pPr>
            <a:r>
              <a:rPr lang="en-US" sz="2900" dirty="0"/>
              <a:t>Patton, M. Q. (2011). Developmental Evaluation: Applying Complexity Concepts to Enhance </a:t>
            </a:r>
            <a:r>
              <a:rPr lang="en-US" sz="2900" dirty="0" smtClean="0"/>
              <a:t>	Innovation </a:t>
            </a:r>
            <a:r>
              <a:rPr lang="en-US" sz="2900" dirty="0"/>
              <a:t>and Use. New York, NY: The Guilford Press. </a:t>
            </a:r>
          </a:p>
          <a:p>
            <a:pPr marL="0" indent="0">
              <a:buNone/>
            </a:pPr>
            <a:endParaRPr lang="en-US" dirty="0"/>
          </a:p>
        </p:txBody>
      </p:sp>
    </p:spTree>
    <p:extLst>
      <p:ext uri="{BB962C8B-B14F-4D97-AF65-F5344CB8AC3E}">
        <p14:creationId xmlns:p14="http://schemas.microsoft.com/office/powerpoint/2010/main" val="523638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OCCRL</a:t>
            </a:r>
            <a:endParaRPr lang="en-US" dirty="0"/>
          </a:p>
        </p:txBody>
      </p:sp>
      <p:sp>
        <p:nvSpPr>
          <p:cNvPr id="3" name="Content Placeholder 2"/>
          <p:cNvSpPr>
            <a:spLocks noGrp="1"/>
          </p:cNvSpPr>
          <p:nvPr>
            <p:ph type="subTitle" idx="1"/>
          </p:nvPr>
        </p:nvSpPr>
        <p:spPr/>
        <p:txBody>
          <a:bodyPr/>
          <a:lstStyle/>
          <a:p>
            <a:pPr marL="0" indent="0">
              <a:buNone/>
            </a:pPr>
            <a:endParaRPr lang="en-US" sz="2000" dirty="0" smtClean="0"/>
          </a:p>
          <a:p>
            <a:pPr>
              <a:buFont typeface="Wingdings" pitchFamily="2" charset="2"/>
              <a:buChar char="Ø"/>
            </a:pPr>
            <a:endParaRPr lang="en-US" sz="2000" dirty="0"/>
          </a:p>
          <a:p>
            <a:pPr>
              <a:buFont typeface="Wingdings" pitchFamily="2" charset="2"/>
              <a:buChar char="Ø"/>
            </a:pPr>
            <a:r>
              <a:rPr lang="en-US" sz="2000" dirty="0" smtClean="0"/>
              <a:t>OCCRL </a:t>
            </a:r>
            <a:r>
              <a:rPr lang="en-US" sz="2000" dirty="0"/>
              <a:t>– e-mail:  </a:t>
            </a:r>
            <a:r>
              <a:rPr lang="en-US" sz="2000" dirty="0">
                <a:hlinkClick r:id="rId2"/>
              </a:rPr>
              <a:t>occrl@illinois.edu</a:t>
            </a:r>
            <a:endParaRPr lang="en-US" sz="2000" dirty="0"/>
          </a:p>
          <a:p>
            <a:pPr lvl="1">
              <a:buFont typeface="Wingdings" pitchFamily="2" charset="2"/>
              <a:buChar char="Ø"/>
            </a:pPr>
            <a:endParaRPr lang="en-US" sz="2000" dirty="0"/>
          </a:p>
          <a:p>
            <a:pPr lvl="1" algn="l">
              <a:buFont typeface="Wingdings" pitchFamily="2" charset="2"/>
              <a:buChar char="Ø"/>
            </a:pPr>
            <a:r>
              <a:rPr lang="en-US" sz="2000" dirty="0">
                <a:solidFill>
                  <a:schemeClr val="tx1"/>
                </a:solidFill>
              </a:rPr>
              <a:t>PH:  </a:t>
            </a:r>
            <a:r>
              <a:rPr lang="en-US" sz="2000" dirty="0" smtClean="0">
                <a:solidFill>
                  <a:schemeClr val="tx1"/>
                </a:solidFill>
              </a:rPr>
              <a:t>217-244-9390</a:t>
            </a:r>
            <a:endParaRPr lang="en-US" sz="2000" dirty="0">
              <a:solidFill>
                <a:schemeClr val="tx1"/>
              </a:solidFill>
            </a:endParaRPr>
          </a:p>
          <a:p>
            <a:pPr lvl="1" algn="l">
              <a:buFont typeface="Wingdings" pitchFamily="2" charset="2"/>
              <a:buChar char="Ø"/>
            </a:pPr>
            <a:endParaRPr lang="en-US" sz="2000" dirty="0">
              <a:solidFill>
                <a:schemeClr val="tx1"/>
              </a:solidFill>
            </a:endParaRPr>
          </a:p>
          <a:p>
            <a:pPr lvl="1" algn="l">
              <a:buFont typeface="Wingdings" pitchFamily="2" charset="2"/>
              <a:buChar char="Ø"/>
            </a:pPr>
            <a:r>
              <a:rPr lang="en-US" sz="2000" dirty="0">
                <a:solidFill>
                  <a:schemeClr val="tx1"/>
                </a:solidFill>
              </a:rPr>
              <a:t>Website:  occrl.illinois.edu  </a:t>
            </a:r>
          </a:p>
          <a:p>
            <a:pPr lvl="1" algn="l">
              <a:buFont typeface="Wingdings" pitchFamily="2" charset="2"/>
              <a:buChar char="Ø"/>
            </a:pPr>
            <a:endParaRPr lang="en-US" sz="2000" dirty="0">
              <a:solidFill>
                <a:schemeClr val="tx1"/>
              </a:solidFill>
            </a:endParaRPr>
          </a:p>
          <a:p>
            <a:pPr lvl="1" algn="l">
              <a:buFont typeface="Wingdings" pitchFamily="2" charset="2"/>
              <a:buChar char="Ø"/>
            </a:pPr>
            <a:r>
              <a:rPr lang="en-US" sz="2000" dirty="0">
                <a:solidFill>
                  <a:schemeClr val="tx1"/>
                </a:solidFill>
              </a:rPr>
              <a:t>PTR website: http://occrl.illinois.edu/projects/pathways</a:t>
            </a:r>
            <a:endParaRPr lang="en-US" dirty="0"/>
          </a:p>
        </p:txBody>
      </p:sp>
    </p:spTree>
    <p:extLst>
      <p:ext uri="{BB962C8B-B14F-4D97-AF65-F5344CB8AC3E}">
        <p14:creationId xmlns:p14="http://schemas.microsoft.com/office/powerpoint/2010/main" val="809021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E47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2057400"/>
          </a:xfrm>
          <a:solidFill>
            <a:srgbClr val="E1E476"/>
          </a:solidFill>
        </p:spPr>
        <p:txBody>
          <a:bodyPr>
            <a:normAutofit fontScale="90000"/>
          </a:bodyPr>
          <a:lstStyle/>
          <a:p>
            <a:pPr algn="l">
              <a:spcBef>
                <a:spcPts val="1200"/>
              </a:spcBef>
              <a:spcAft>
                <a:spcPts val="1800"/>
              </a:spcAft>
            </a:pPr>
            <a:r>
              <a:rPr lang="en-US" sz="2200" dirty="0" smtClean="0">
                <a:solidFill>
                  <a:schemeClr val="tx1"/>
                </a:solidFill>
              </a:rPr>
              <a:t/>
            </a:r>
            <a:br>
              <a:rPr lang="en-US" sz="2200" dirty="0" smtClean="0">
                <a:solidFill>
                  <a:schemeClr val="tx1"/>
                </a:solidFill>
              </a:rPr>
            </a:br>
            <a:r>
              <a:rPr lang="en-US" sz="2200" dirty="0" smtClean="0">
                <a:solidFill>
                  <a:schemeClr val="tx1"/>
                </a:solidFill>
              </a:rPr>
              <a:t>“During the PTR process, I had some “huh?” moments before “aha!” moments.  However, now having gone through the process, I think that it can be effectively applied to other areas with valuable results.”</a:t>
            </a:r>
            <a:r>
              <a:rPr lang="en-US" sz="2500" dirty="0" smtClean="0">
                <a:solidFill>
                  <a:schemeClr val="tx1"/>
                </a:solidFill>
              </a:rPr>
              <a:t/>
            </a:r>
            <a:br>
              <a:rPr lang="en-US" sz="2500" dirty="0" smtClean="0">
                <a:solidFill>
                  <a:schemeClr val="tx1"/>
                </a:solidFill>
              </a:rPr>
            </a:br>
            <a:r>
              <a:rPr lang="en-US" sz="2500" dirty="0" smtClean="0">
                <a:solidFill>
                  <a:schemeClr val="tx1"/>
                </a:solidFill>
              </a:rPr>
              <a:t/>
            </a:r>
            <a:br>
              <a:rPr lang="en-US" sz="2500" dirty="0" smtClean="0">
                <a:solidFill>
                  <a:schemeClr val="tx1"/>
                </a:solidFill>
              </a:rPr>
            </a:br>
            <a:r>
              <a:rPr lang="en-US" sz="2000" dirty="0" smtClean="0">
                <a:solidFill>
                  <a:schemeClr val="tx1"/>
                </a:solidFill>
              </a:rPr>
              <a:t>                                               		 - Cathy Flood, Parkland College Partnership</a:t>
            </a:r>
            <a:endParaRPr lang="en-US" sz="2000" dirty="0">
              <a:solidFill>
                <a:schemeClr val="tx1"/>
              </a:solidFill>
            </a:endParaRPr>
          </a:p>
        </p:txBody>
      </p:sp>
      <p:pic>
        <p:nvPicPr>
          <p:cNvPr id="4" name="Picture 2" descr="Z:\PTR\PTR Photos\Photos for Directions\Phase 5\SWIC Construction Team.JPG"/>
          <p:cNvPicPr>
            <a:picLocks noGrp="1" noChangeAspect="1" noChangeArrowheads="1"/>
          </p:cNvPicPr>
          <p:nvPr>
            <p:ph idx="4294967295"/>
          </p:nvPr>
        </p:nvPicPr>
        <p:blipFill rotWithShape="1">
          <a:blip r:embed="rId3" cstate="print">
            <a:extLst>
              <a:ext uri="{28A0092B-C50C-407E-A947-70E740481C1C}">
                <a14:useLocalDpi xmlns:a14="http://schemas.microsoft.com/office/drawing/2010/main" val="0"/>
              </a:ext>
            </a:extLst>
          </a:blip>
          <a:srcRect l="26868" t="-408" r="-21411" b="408"/>
          <a:stretch/>
        </p:blipFill>
        <p:spPr bwMode="auto">
          <a:xfrm>
            <a:off x="2286000" y="2438400"/>
            <a:ext cx="5715000" cy="404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4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Purpose and Goals</a:t>
            </a:r>
            <a:endParaRPr lang="en-US" dirty="0"/>
          </a:p>
        </p:txBody>
      </p:sp>
      <p:sp>
        <p:nvSpPr>
          <p:cNvPr id="3" name="Content Placeholder 2"/>
          <p:cNvSpPr>
            <a:spLocks noGrp="1"/>
          </p:cNvSpPr>
          <p:nvPr>
            <p:ph type="subTitle" idx="1"/>
          </p:nvPr>
        </p:nvSpPr>
        <p:spPr>
          <a:noFill/>
          <a:ln>
            <a:noFill/>
          </a:ln>
        </p:spPr>
        <p:txBody>
          <a:bodyPr>
            <a:normAutofit fontScale="92500" lnSpcReduction="10000"/>
          </a:bodyPr>
          <a:lstStyle/>
          <a:p>
            <a:pPr marL="514350" indent="-514350">
              <a:buAutoNum type="arabicPeriod"/>
            </a:pPr>
            <a:endParaRPr lang="en-US" dirty="0" smtClean="0"/>
          </a:p>
          <a:p>
            <a:pPr marL="514350" indent="-514350">
              <a:buAutoNum type="arabicPeriod"/>
            </a:pPr>
            <a:r>
              <a:rPr lang="en-US" dirty="0" smtClean="0"/>
              <a:t>To review and reflect on results of PTR</a:t>
            </a:r>
          </a:p>
          <a:p>
            <a:pPr marL="514350" indent="-514350">
              <a:buAutoNum type="arabicPeriod"/>
            </a:pPr>
            <a:endParaRPr lang="en-US" dirty="0" smtClean="0"/>
          </a:p>
          <a:p>
            <a:pPr marL="514350" indent="-514350">
              <a:buAutoNum type="arabicPeriod"/>
            </a:pPr>
            <a:r>
              <a:rPr lang="en-US" dirty="0" smtClean="0"/>
              <a:t>Document what individuals and team learned in the PTR process.</a:t>
            </a:r>
          </a:p>
          <a:p>
            <a:pPr marL="514350" indent="-514350">
              <a:buAutoNum type="arabicPeriod"/>
            </a:pPr>
            <a:endParaRPr lang="en-US" dirty="0"/>
          </a:p>
          <a:p>
            <a:pPr marL="514350" indent="-514350">
              <a:buAutoNum type="arabicPeriod"/>
            </a:pPr>
            <a:r>
              <a:rPr lang="en-US" dirty="0" smtClean="0"/>
              <a:t>To identify ways PTR can be extended to other Programs of Study</a:t>
            </a:r>
          </a:p>
          <a:p>
            <a:pPr marL="514350" indent="-514350">
              <a:buAutoNum type="arabicPeriod"/>
            </a:pPr>
            <a:endParaRPr lang="en-US" dirty="0"/>
          </a:p>
          <a:p>
            <a:pPr marL="514350" indent="-514350">
              <a:buAutoNum type="arabicPeriod"/>
            </a:pPr>
            <a:r>
              <a:rPr lang="en-US" dirty="0" smtClean="0"/>
              <a:t>To develop plans to sustain PTR solution</a:t>
            </a:r>
            <a:endParaRPr lang="en-US" dirty="0"/>
          </a:p>
        </p:txBody>
      </p:sp>
    </p:spTree>
    <p:extLst>
      <p:ext uri="{BB962C8B-B14F-4D97-AF65-F5344CB8AC3E}">
        <p14:creationId xmlns:p14="http://schemas.microsoft.com/office/powerpoint/2010/main" val="3219687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Outcomes and Equity</a:t>
            </a:r>
            <a:endParaRPr lang="en-US" dirty="0"/>
          </a:p>
        </p:txBody>
      </p:sp>
      <p:sp>
        <p:nvSpPr>
          <p:cNvPr id="3" name="Content Placeholder 2"/>
          <p:cNvSpPr>
            <a:spLocks noGrp="1"/>
          </p:cNvSpPr>
          <p:nvPr>
            <p:ph type="subTitle" idx="1"/>
          </p:nvPr>
        </p:nvSpPr>
        <p:spPr/>
        <p:txBody>
          <a:bodyPr/>
          <a:lstStyle/>
          <a:p>
            <a:pPr marL="0" indent="0">
              <a:buNone/>
            </a:pPr>
            <a:endParaRPr lang="en-US" sz="2800" dirty="0" smtClean="0"/>
          </a:p>
          <a:p>
            <a:pPr marL="0" indent="0">
              <a:buNone/>
            </a:pPr>
            <a:r>
              <a:rPr lang="en-US" sz="2800" dirty="0" smtClean="0"/>
              <a:t>How will our solution help to produce equitable outcomes?</a:t>
            </a:r>
          </a:p>
          <a:p>
            <a:pPr marL="0" indent="0">
              <a:buNone/>
            </a:pPr>
            <a:endParaRPr lang="en-US" sz="2800" dirty="0"/>
          </a:p>
          <a:p>
            <a:pPr marL="0" indent="0">
              <a:buNone/>
            </a:pPr>
            <a:r>
              <a:rPr lang="en-US" sz="2800" dirty="0" smtClean="0"/>
              <a:t>How will our solution be sustained?</a:t>
            </a:r>
            <a:endParaRPr lang="en-US" dirty="0"/>
          </a:p>
          <a:p>
            <a:pPr marL="0" indent="0">
              <a:buNone/>
            </a:pPr>
            <a:endParaRPr lang="en-US" sz="2800" dirty="0" smtClean="0"/>
          </a:p>
          <a:p>
            <a:pPr marL="0" indent="0">
              <a:buNone/>
            </a:pPr>
            <a:r>
              <a:rPr lang="en-US" sz="2800" dirty="0" smtClean="0"/>
              <a:t>How will our solution be transferred to other Programs of Study?</a:t>
            </a:r>
            <a:endParaRPr lang="en-US" sz="2800" dirty="0"/>
          </a:p>
        </p:txBody>
      </p:sp>
    </p:spTree>
    <p:extLst>
      <p:ext uri="{BB962C8B-B14F-4D97-AF65-F5344CB8AC3E}">
        <p14:creationId xmlns:p14="http://schemas.microsoft.com/office/powerpoint/2010/main" val="726592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09600" y="1295400"/>
            <a:ext cx="7848600" cy="5105400"/>
          </a:xfrm>
        </p:spPr>
        <p:txBody>
          <a:bodyPr/>
          <a:lstStyle/>
          <a:p>
            <a:pPr marL="0" indent="0">
              <a:buNone/>
            </a:pPr>
            <a:r>
              <a:rPr lang="en-US" dirty="0" smtClean="0"/>
              <a:t> </a:t>
            </a:r>
            <a:endParaRPr lang="en-US" dirty="0"/>
          </a:p>
        </p:txBody>
      </p:sp>
      <p:sp>
        <p:nvSpPr>
          <p:cNvPr id="4" name="Rounded Rectangle 3"/>
          <p:cNvSpPr/>
          <p:nvPr/>
        </p:nvSpPr>
        <p:spPr>
          <a:xfrm>
            <a:off x="1836420" y="1524000"/>
            <a:ext cx="5562600" cy="1042416"/>
          </a:xfrm>
          <a:prstGeom prst="roundRect">
            <a:avLst/>
          </a:prstGeom>
          <a:solidFill>
            <a:srgbClr val="E1E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Step 1: Individual Reflection and Questionnaire</a:t>
            </a:r>
            <a:endParaRPr lang="en-US" sz="2000" b="1" dirty="0">
              <a:solidFill>
                <a:schemeClr val="tx1"/>
              </a:solidFill>
            </a:endParaRPr>
          </a:p>
        </p:txBody>
      </p:sp>
      <p:sp>
        <p:nvSpPr>
          <p:cNvPr id="5" name="Rounded Rectangle 4"/>
          <p:cNvSpPr/>
          <p:nvPr/>
        </p:nvSpPr>
        <p:spPr>
          <a:xfrm>
            <a:off x="1917582" y="3657600"/>
            <a:ext cx="5562600" cy="1042416"/>
          </a:xfrm>
          <a:prstGeom prst="roundRect">
            <a:avLst/>
          </a:prstGeom>
          <a:solidFill>
            <a:srgbClr val="E1E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Step 2: Group Reflection</a:t>
            </a:r>
            <a:endParaRPr lang="en-US" sz="2000" b="1" dirty="0">
              <a:solidFill>
                <a:schemeClr val="tx1"/>
              </a:solidFill>
            </a:endParaRPr>
          </a:p>
        </p:txBody>
      </p:sp>
      <p:sp>
        <p:nvSpPr>
          <p:cNvPr id="7" name="Down Arrow 6"/>
          <p:cNvSpPr/>
          <p:nvPr/>
        </p:nvSpPr>
        <p:spPr>
          <a:xfrm>
            <a:off x="4274820" y="2819400"/>
            <a:ext cx="685800" cy="7239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19200" y="228600"/>
            <a:ext cx="6705600" cy="769441"/>
          </a:xfrm>
          <a:prstGeom prst="rect">
            <a:avLst/>
          </a:prstGeom>
          <a:noFill/>
        </p:spPr>
        <p:txBody>
          <a:bodyPr wrap="square" rtlCol="0">
            <a:spAutoFit/>
          </a:bodyPr>
          <a:lstStyle/>
          <a:p>
            <a:pPr algn="ctr"/>
            <a:r>
              <a:rPr lang="en-US" sz="4400" dirty="0" smtClean="0"/>
              <a:t>Steps of Phase Five</a:t>
            </a:r>
            <a:endParaRPr lang="en-US" sz="4400" dirty="0"/>
          </a:p>
        </p:txBody>
      </p:sp>
      <p:sp>
        <p:nvSpPr>
          <p:cNvPr id="8" name="Rounded Rectangle 7"/>
          <p:cNvSpPr/>
          <p:nvPr/>
        </p:nvSpPr>
        <p:spPr>
          <a:xfrm>
            <a:off x="1988820" y="5638800"/>
            <a:ext cx="5562600" cy="1042416"/>
          </a:xfrm>
          <a:prstGeom prst="roundRect">
            <a:avLst/>
          </a:prstGeom>
          <a:solidFill>
            <a:srgbClr val="E1E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Step 3: Create Shared Understanding</a:t>
            </a:r>
            <a:endParaRPr lang="en-US" sz="2000" b="1" dirty="0">
              <a:solidFill>
                <a:schemeClr val="tx1"/>
              </a:solidFill>
            </a:endParaRPr>
          </a:p>
        </p:txBody>
      </p:sp>
      <p:sp>
        <p:nvSpPr>
          <p:cNvPr id="9" name="Down Arrow 8"/>
          <p:cNvSpPr/>
          <p:nvPr/>
        </p:nvSpPr>
        <p:spPr>
          <a:xfrm>
            <a:off x="4292541" y="4800600"/>
            <a:ext cx="685800" cy="7239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07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25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25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 1</a:t>
            </a:r>
            <a:endParaRPr lang="en-US" dirty="0"/>
          </a:p>
        </p:txBody>
      </p:sp>
      <p:sp>
        <p:nvSpPr>
          <p:cNvPr id="3" name="Content Placeholder 2"/>
          <p:cNvSpPr>
            <a:spLocks noGrp="1"/>
          </p:cNvSpPr>
          <p:nvPr>
            <p:ph type="subTitle" idx="1"/>
          </p:nvPr>
        </p:nvSpPr>
        <p:spPr/>
        <p:txBody>
          <a:bodyPr>
            <a:normAutofit/>
          </a:bodyPr>
          <a:lstStyle/>
          <a:p>
            <a:pPr marL="0" indent="0">
              <a:buNone/>
            </a:pPr>
            <a:endParaRPr lang="en-US" sz="2800" dirty="0" smtClean="0"/>
          </a:p>
          <a:p>
            <a:pPr marL="0" indent="0">
              <a:buNone/>
            </a:pPr>
            <a:r>
              <a:rPr lang="en-US" sz="2800" dirty="0" smtClean="0"/>
              <a:t>Complete the individual reflection and questionnaire</a:t>
            </a:r>
          </a:p>
          <a:p>
            <a:pPr marL="0" indent="0" algn="ctr">
              <a:buNone/>
            </a:pPr>
            <a:endParaRPr lang="en-US" dirty="0" smtClean="0"/>
          </a:p>
          <a:p>
            <a:r>
              <a:rPr lang="en-US" sz="2800" dirty="0" smtClean="0"/>
              <a:t>Prepare personal reflection</a:t>
            </a:r>
          </a:p>
          <a:p>
            <a:endParaRPr lang="en-US" sz="2800" dirty="0"/>
          </a:p>
          <a:p>
            <a:r>
              <a:rPr lang="en-US" sz="2800" dirty="0" smtClean="0"/>
              <a:t>Complete questionnaire about sustaining PTR solution and extending to other POS</a:t>
            </a:r>
            <a:endParaRPr lang="en-US" sz="2800" dirty="0"/>
          </a:p>
        </p:txBody>
      </p:sp>
    </p:spTree>
    <p:extLst>
      <p:ext uri="{BB962C8B-B14F-4D97-AF65-F5344CB8AC3E}">
        <p14:creationId xmlns:p14="http://schemas.microsoft.com/office/powerpoint/2010/main" val="2156133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614217916"/>
              </p:ext>
            </p:extLst>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133600" y="221468"/>
            <a:ext cx="5410200" cy="523220"/>
          </a:xfrm>
          <a:prstGeom prst="rect">
            <a:avLst/>
          </a:prstGeom>
          <a:noFill/>
        </p:spPr>
        <p:txBody>
          <a:bodyPr wrap="square" rtlCol="0">
            <a:spAutoFit/>
          </a:bodyPr>
          <a:lstStyle/>
          <a:p>
            <a:pPr algn="ctr"/>
            <a:r>
              <a:rPr lang="en-US" sz="2800" dirty="0" smtClean="0"/>
              <a:t>Example from questionnaire results</a:t>
            </a:r>
            <a:endParaRPr lang="en-US" sz="2800" dirty="0"/>
          </a:p>
        </p:txBody>
      </p:sp>
    </p:spTree>
    <p:extLst>
      <p:ext uri="{BB962C8B-B14F-4D97-AF65-F5344CB8AC3E}">
        <p14:creationId xmlns:p14="http://schemas.microsoft.com/office/powerpoint/2010/main" val="3333358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 2</a:t>
            </a:r>
            <a:endParaRPr lang="en-US" dirty="0"/>
          </a:p>
        </p:txBody>
      </p:sp>
      <p:sp>
        <p:nvSpPr>
          <p:cNvPr id="3" name="Content Placeholder 2"/>
          <p:cNvSpPr>
            <a:spLocks noGrp="1"/>
          </p:cNvSpPr>
          <p:nvPr>
            <p:ph type="subTitle" idx="1"/>
          </p:nvPr>
        </p:nvSpPr>
        <p:spPr>
          <a:xfrm>
            <a:off x="609600" y="1524000"/>
            <a:ext cx="7848600" cy="4876800"/>
          </a:xfrm>
        </p:spPr>
        <p:txBody>
          <a:bodyPr/>
          <a:lstStyle/>
          <a:p>
            <a:pPr marL="0" indent="0">
              <a:buNone/>
            </a:pPr>
            <a:r>
              <a:rPr lang="en-US" dirty="0" smtClean="0"/>
              <a:t>Create a group reflection</a:t>
            </a:r>
          </a:p>
          <a:p>
            <a:pPr marL="0" indent="0" algn="ctr">
              <a:buNone/>
            </a:pPr>
            <a:endParaRPr lang="en-US" dirty="0"/>
          </a:p>
          <a:p>
            <a:r>
              <a:rPr lang="en-US" dirty="0" smtClean="0"/>
              <a:t>Share individual stories</a:t>
            </a:r>
          </a:p>
          <a:p>
            <a:endParaRPr lang="en-US" dirty="0"/>
          </a:p>
          <a:p>
            <a:r>
              <a:rPr lang="en-US" dirty="0" smtClean="0"/>
              <a:t>Individual reflection</a:t>
            </a:r>
          </a:p>
          <a:p>
            <a:endParaRPr lang="en-US" dirty="0"/>
          </a:p>
          <a:p>
            <a:r>
              <a:rPr lang="en-US" dirty="0" smtClean="0"/>
              <a:t>Group reflection</a:t>
            </a:r>
            <a:endParaRPr lang="en-US" dirty="0">
              <a:solidFill>
                <a:srgbClr val="002060"/>
              </a:solidFill>
            </a:endParaRPr>
          </a:p>
        </p:txBody>
      </p:sp>
    </p:spTree>
    <p:extLst>
      <p:ext uri="{BB962C8B-B14F-4D97-AF65-F5344CB8AC3E}">
        <p14:creationId xmlns:p14="http://schemas.microsoft.com/office/powerpoint/2010/main" val="1416415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Three Basic Questions</a:t>
            </a:r>
            <a:endParaRPr lang="en-US" dirty="0"/>
          </a:p>
        </p:txBody>
      </p:sp>
      <p:sp>
        <p:nvSpPr>
          <p:cNvPr id="3" name="Content Placeholder 2"/>
          <p:cNvSpPr>
            <a:spLocks noGrp="1"/>
          </p:cNvSpPr>
          <p:nvPr>
            <p:ph type="subTitle" idx="1"/>
          </p:nvPr>
        </p:nvSpPr>
        <p:spPr/>
        <p:txBody>
          <a:bodyPr/>
          <a:lstStyle/>
          <a:p>
            <a:pPr marL="0" indent="0">
              <a:buNone/>
            </a:pPr>
            <a:r>
              <a:rPr lang="en-US" dirty="0" smtClean="0"/>
              <a:t> </a:t>
            </a:r>
            <a:endParaRPr lang="en-US" dirty="0"/>
          </a:p>
        </p:txBody>
      </p:sp>
      <p:sp>
        <p:nvSpPr>
          <p:cNvPr id="4" name="Rectangle 3"/>
          <p:cNvSpPr/>
          <p:nvPr/>
        </p:nvSpPr>
        <p:spPr>
          <a:xfrm>
            <a:off x="269748" y="1385315"/>
            <a:ext cx="2667000" cy="4876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latin typeface="Impact" pitchFamily="34" charset="0"/>
              </a:rPr>
              <a:t>What did we learn?</a:t>
            </a:r>
            <a:endParaRPr lang="en-US" dirty="0">
              <a:solidFill>
                <a:schemeClr val="tx1"/>
              </a:solidFill>
              <a:latin typeface="Impact" pitchFamily="34" charset="0"/>
            </a:endParaRPr>
          </a:p>
        </p:txBody>
      </p:sp>
      <p:sp>
        <p:nvSpPr>
          <p:cNvPr id="5" name="Rectangle 4"/>
          <p:cNvSpPr/>
          <p:nvPr/>
        </p:nvSpPr>
        <p:spPr>
          <a:xfrm>
            <a:off x="3238881" y="1385315"/>
            <a:ext cx="2667000" cy="48482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latin typeface="Impact" pitchFamily="34" charset="0"/>
              </a:rPr>
              <a:t>How did we learn it?</a:t>
            </a:r>
            <a:endParaRPr lang="en-US" dirty="0">
              <a:solidFill>
                <a:schemeClr val="tx1"/>
              </a:solidFill>
              <a:latin typeface="Impact" pitchFamily="34" charset="0"/>
            </a:endParaRPr>
          </a:p>
        </p:txBody>
      </p:sp>
      <p:sp>
        <p:nvSpPr>
          <p:cNvPr id="6" name="Rectangle 5"/>
          <p:cNvSpPr/>
          <p:nvPr/>
        </p:nvSpPr>
        <p:spPr>
          <a:xfrm>
            <a:off x="6134100" y="1385315"/>
            <a:ext cx="2667000" cy="48482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latin typeface="Impact" pitchFamily="34" charset="0"/>
              </a:rPr>
              <a:t>How do we feel about what we learned?</a:t>
            </a:r>
            <a:endParaRPr lang="en-US" dirty="0">
              <a:solidFill>
                <a:schemeClr val="tx1"/>
              </a:solidFill>
              <a:latin typeface="Impact" pitchFamily="34" charset="0"/>
            </a:endParaRPr>
          </a:p>
        </p:txBody>
      </p:sp>
      <p:sp>
        <p:nvSpPr>
          <p:cNvPr id="12" name="Rectangle 11"/>
          <p:cNvSpPr/>
          <p:nvPr/>
        </p:nvSpPr>
        <p:spPr>
          <a:xfrm>
            <a:off x="455490" y="2905382"/>
            <a:ext cx="685800" cy="838200"/>
          </a:xfrm>
          <a:prstGeom prst="rect">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Students have great ideas</a:t>
            </a:r>
            <a:endParaRPr lang="en-US" sz="1100" dirty="0">
              <a:solidFill>
                <a:schemeClr val="tx1"/>
              </a:solidFill>
            </a:endParaRPr>
          </a:p>
        </p:txBody>
      </p:sp>
      <p:sp>
        <p:nvSpPr>
          <p:cNvPr id="15" name="Rectangle 14"/>
          <p:cNvSpPr/>
          <p:nvPr/>
        </p:nvSpPr>
        <p:spPr>
          <a:xfrm>
            <a:off x="4701540" y="2868168"/>
            <a:ext cx="685800" cy="838200"/>
          </a:xfrm>
          <a:prstGeom prst="rect">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Process Map</a:t>
            </a:r>
            <a:endParaRPr lang="en-US" sz="1200" dirty="0">
              <a:solidFill>
                <a:schemeClr val="tx1"/>
              </a:solidFill>
            </a:endParaRPr>
          </a:p>
        </p:txBody>
      </p:sp>
      <p:sp>
        <p:nvSpPr>
          <p:cNvPr id="16" name="Rectangle 15"/>
          <p:cNvSpPr/>
          <p:nvPr/>
        </p:nvSpPr>
        <p:spPr>
          <a:xfrm>
            <a:off x="3622885" y="2817876"/>
            <a:ext cx="685800" cy="838200"/>
          </a:xfrm>
          <a:prstGeom prst="rect">
            <a:avLst/>
          </a:prstGeom>
          <a:solidFill>
            <a:schemeClr val="accent3">
              <a:lumMod val="75000"/>
            </a:schemeClr>
          </a:solidFill>
          <a:ln w="3175">
            <a:solidFill>
              <a:schemeClr val="tx1"/>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rPr>
              <a:t>Meetings</a:t>
            </a:r>
            <a:endParaRPr lang="en-US" sz="1200" dirty="0">
              <a:solidFill>
                <a:schemeClr val="tx1"/>
              </a:solidFill>
            </a:endParaRPr>
          </a:p>
        </p:txBody>
      </p:sp>
      <p:sp>
        <p:nvSpPr>
          <p:cNvPr id="18" name="Rectangle 17"/>
          <p:cNvSpPr/>
          <p:nvPr/>
        </p:nvSpPr>
        <p:spPr>
          <a:xfrm>
            <a:off x="4624578" y="5168088"/>
            <a:ext cx="676656" cy="838200"/>
          </a:xfrm>
          <a:prstGeom prst="rect">
            <a:avLst/>
          </a:prstGeom>
          <a:ln w="3175">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200" dirty="0" smtClean="0">
                <a:solidFill>
                  <a:schemeClr val="tx1"/>
                </a:solidFill>
              </a:rPr>
              <a:t>Student Interviews</a:t>
            </a:r>
            <a:endParaRPr lang="en-US" sz="1200" dirty="0">
              <a:solidFill>
                <a:schemeClr val="tx1"/>
              </a:solidFill>
            </a:endParaRPr>
          </a:p>
        </p:txBody>
      </p:sp>
      <p:sp>
        <p:nvSpPr>
          <p:cNvPr id="20" name="Rectangle 19"/>
          <p:cNvSpPr/>
          <p:nvPr/>
        </p:nvSpPr>
        <p:spPr>
          <a:xfrm>
            <a:off x="4620006" y="3966972"/>
            <a:ext cx="685800" cy="838200"/>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By doing</a:t>
            </a:r>
            <a:endParaRPr lang="en-US" sz="1200" dirty="0">
              <a:solidFill>
                <a:schemeClr val="tx1"/>
              </a:solidFill>
            </a:endParaRPr>
          </a:p>
        </p:txBody>
      </p:sp>
      <p:sp>
        <p:nvSpPr>
          <p:cNvPr id="21" name="Rectangle 20"/>
          <p:cNvSpPr/>
          <p:nvPr/>
        </p:nvSpPr>
        <p:spPr>
          <a:xfrm>
            <a:off x="3555483" y="3891534"/>
            <a:ext cx="685800" cy="838200"/>
          </a:xfrm>
          <a:prstGeom prst="rect">
            <a:avLst/>
          </a:prstGeom>
          <a:solidFill>
            <a:schemeClr val="accent6">
              <a:lumMod val="75000"/>
            </a:schemeClr>
          </a:solidFill>
          <a:ln w="3175">
            <a:solidFill>
              <a:schemeClr val="tx1"/>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rPr>
              <a:t>Retention Rates</a:t>
            </a:r>
            <a:endParaRPr lang="en-US" sz="1200" dirty="0">
              <a:solidFill>
                <a:schemeClr val="tx1"/>
              </a:solidFill>
            </a:endParaRPr>
          </a:p>
        </p:txBody>
      </p:sp>
      <p:sp>
        <p:nvSpPr>
          <p:cNvPr id="22" name="Rectangle 21"/>
          <p:cNvSpPr/>
          <p:nvPr/>
        </p:nvSpPr>
        <p:spPr>
          <a:xfrm>
            <a:off x="3586433" y="5168088"/>
            <a:ext cx="685800" cy="83820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Talk with student</a:t>
            </a:r>
            <a:endParaRPr lang="en-US" sz="1200" dirty="0">
              <a:solidFill>
                <a:schemeClr val="tx1"/>
              </a:solidFill>
            </a:endParaRPr>
          </a:p>
        </p:txBody>
      </p:sp>
      <p:sp>
        <p:nvSpPr>
          <p:cNvPr id="29" name="Rectangle 28"/>
          <p:cNvSpPr/>
          <p:nvPr/>
        </p:nvSpPr>
        <p:spPr>
          <a:xfrm>
            <a:off x="1603248" y="3939522"/>
            <a:ext cx="691896" cy="838200"/>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We are going in the right direction</a:t>
            </a:r>
            <a:endParaRPr lang="en-US" sz="1100" dirty="0">
              <a:solidFill>
                <a:schemeClr val="tx1"/>
              </a:solidFill>
            </a:endParaRPr>
          </a:p>
        </p:txBody>
      </p:sp>
      <p:sp>
        <p:nvSpPr>
          <p:cNvPr id="30" name="Rectangle 29"/>
          <p:cNvSpPr/>
          <p:nvPr/>
        </p:nvSpPr>
        <p:spPr>
          <a:xfrm>
            <a:off x="450723" y="3891534"/>
            <a:ext cx="685800" cy="838200"/>
          </a:xfrm>
          <a:prstGeom prst="rect">
            <a:avLst/>
          </a:prstGeom>
          <a:solidFill>
            <a:schemeClr val="accent6">
              <a:lumMod val="75000"/>
            </a:schemeClr>
          </a:solidFill>
          <a:ln w="3175">
            <a:solidFill>
              <a:schemeClr val="tx1"/>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solidFill>
                  <a:schemeClr val="tx1"/>
                </a:solidFill>
              </a:rPr>
              <a:t>Outcomes Understood</a:t>
            </a:r>
            <a:endParaRPr lang="en-US" sz="1100" dirty="0">
              <a:solidFill>
                <a:schemeClr val="tx1"/>
              </a:solidFill>
            </a:endParaRPr>
          </a:p>
        </p:txBody>
      </p:sp>
      <p:sp>
        <p:nvSpPr>
          <p:cNvPr id="32" name="Rectangle 31"/>
          <p:cNvSpPr/>
          <p:nvPr/>
        </p:nvSpPr>
        <p:spPr>
          <a:xfrm>
            <a:off x="7717465" y="5153486"/>
            <a:ext cx="685800" cy="838200"/>
          </a:xfrm>
          <a:prstGeom prst="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Looking to the future</a:t>
            </a:r>
            <a:endParaRPr lang="en-US" sz="1200" dirty="0">
              <a:solidFill>
                <a:schemeClr val="tx1"/>
              </a:solidFill>
            </a:endParaRPr>
          </a:p>
        </p:txBody>
      </p:sp>
      <p:sp>
        <p:nvSpPr>
          <p:cNvPr id="33" name="Rectangle 32"/>
          <p:cNvSpPr/>
          <p:nvPr/>
        </p:nvSpPr>
        <p:spPr>
          <a:xfrm>
            <a:off x="6257544" y="5217281"/>
            <a:ext cx="752856" cy="838200"/>
          </a:xfrm>
          <a:prstGeom prst="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Nervous change may not happen</a:t>
            </a:r>
            <a:endParaRPr lang="en-US" sz="1200" dirty="0">
              <a:solidFill>
                <a:schemeClr val="tx1"/>
              </a:solidFill>
            </a:endParaRPr>
          </a:p>
        </p:txBody>
      </p:sp>
      <p:sp>
        <p:nvSpPr>
          <p:cNvPr id="35" name="Rectangle 34"/>
          <p:cNvSpPr/>
          <p:nvPr/>
        </p:nvSpPr>
        <p:spPr>
          <a:xfrm>
            <a:off x="7467600" y="4025646"/>
            <a:ext cx="678180" cy="1016508"/>
          </a:xfrm>
          <a:prstGeom prst="rect">
            <a:avLst/>
          </a:prstGeom>
          <a:solidFill>
            <a:schemeClr val="accent6">
              <a:lumMod val="75000"/>
            </a:schemeClr>
          </a:solidFill>
          <a:ln w="3175">
            <a:solidFill>
              <a:schemeClr val="tx1"/>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rPr>
              <a:t>Enlightened</a:t>
            </a:r>
            <a:endParaRPr lang="en-US" sz="1200" dirty="0">
              <a:solidFill>
                <a:schemeClr val="tx1"/>
              </a:solidFill>
            </a:endParaRPr>
          </a:p>
        </p:txBody>
      </p:sp>
      <p:sp>
        <p:nvSpPr>
          <p:cNvPr id="36" name="Rectangle 35"/>
          <p:cNvSpPr/>
          <p:nvPr/>
        </p:nvSpPr>
        <p:spPr>
          <a:xfrm>
            <a:off x="6324600" y="4114800"/>
            <a:ext cx="685800" cy="838200"/>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Hopeful</a:t>
            </a:r>
            <a:endParaRPr lang="en-US" sz="1200" dirty="0">
              <a:solidFill>
                <a:schemeClr val="tx1"/>
              </a:solidFill>
            </a:endParaRPr>
          </a:p>
        </p:txBody>
      </p:sp>
      <p:sp>
        <p:nvSpPr>
          <p:cNvPr id="38" name="Rectangle 37"/>
          <p:cNvSpPr/>
          <p:nvPr/>
        </p:nvSpPr>
        <p:spPr>
          <a:xfrm>
            <a:off x="7654910" y="3167793"/>
            <a:ext cx="685800" cy="838200"/>
          </a:xfrm>
          <a:prstGeom prst="rect">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Excited</a:t>
            </a:r>
            <a:endParaRPr lang="en-US" sz="1200" dirty="0">
              <a:solidFill>
                <a:schemeClr val="tx1"/>
              </a:solidFill>
            </a:endParaRPr>
          </a:p>
        </p:txBody>
      </p:sp>
      <p:sp>
        <p:nvSpPr>
          <p:cNvPr id="39" name="Rectangle 38"/>
          <p:cNvSpPr/>
          <p:nvPr/>
        </p:nvSpPr>
        <p:spPr>
          <a:xfrm>
            <a:off x="6391940" y="3039157"/>
            <a:ext cx="685800" cy="838200"/>
          </a:xfrm>
          <a:prstGeom prst="rect">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Anxious</a:t>
            </a:r>
            <a:endParaRPr lang="en-US" sz="1200" dirty="0">
              <a:solidFill>
                <a:schemeClr val="tx1"/>
              </a:solidFill>
            </a:endParaRPr>
          </a:p>
        </p:txBody>
      </p:sp>
      <p:sp>
        <p:nvSpPr>
          <p:cNvPr id="41" name="Rectangle 40"/>
          <p:cNvSpPr/>
          <p:nvPr/>
        </p:nvSpPr>
        <p:spPr>
          <a:xfrm>
            <a:off x="1675691" y="5094785"/>
            <a:ext cx="685800" cy="838200"/>
          </a:xfrm>
          <a:prstGeom prst="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Equity matters</a:t>
            </a:r>
            <a:endParaRPr lang="en-US" sz="1100" dirty="0">
              <a:solidFill>
                <a:schemeClr val="tx1"/>
              </a:solidFill>
            </a:endParaRPr>
          </a:p>
        </p:txBody>
      </p:sp>
      <p:sp>
        <p:nvSpPr>
          <p:cNvPr id="42" name="Rectangle 41"/>
          <p:cNvSpPr/>
          <p:nvPr/>
        </p:nvSpPr>
        <p:spPr>
          <a:xfrm>
            <a:off x="520446" y="5168088"/>
            <a:ext cx="685800" cy="838200"/>
          </a:xfrm>
          <a:prstGeom prst="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Target the “right” students</a:t>
            </a:r>
            <a:endParaRPr lang="en-US" sz="1100" dirty="0">
              <a:solidFill>
                <a:schemeClr val="tx1"/>
              </a:solidFill>
            </a:endParaRPr>
          </a:p>
        </p:txBody>
      </p:sp>
      <p:sp>
        <p:nvSpPr>
          <p:cNvPr id="214" name="Rectangle 213"/>
          <p:cNvSpPr/>
          <p:nvPr/>
        </p:nvSpPr>
        <p:spPr>
          <a:xfrm>
            <a:off x="4765583" y="1769417"/>
            <a:ext cx="685800" cy="8382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PTR</a:t>
            </a:r>
            <a:endParaRPr lang="en-US" sz="1200" dirty="0">
              <a:solidFill>
                <a:schemeClr val="tx1"/>
              </a:solidFill>
            </a:endParaRPr>
          </a:p>
        </p:txBody>
      </p:sp>
      <p:sp>
        <p:nvSpPr>
          <p:cNvPr id="215" name="Rectangle 214"/>
          <p:cNvSpPr/>
          <p:nvPr/>
        </p:nvSpPr>
        <p:spPr>
          <a:xfrm>
            <a:off x="3622885" y="1788033"/>
            <a:ext cx="685800" cy="8382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sp>
        <p:nvSpPr>
          <p:cNvPr id="217" name="Rectangle 216"/>
          <p:cNvSpPr/>
          <p:nvPr/>
        </p:nvSpPr>
        <p:spPr>
          <a:xfrm>
            <a:off x="7654910" y="2132298"/>
            <a:ext cx="685800" cy="8382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Happy</a:t>
            </a:r>
            <a:endParaRPr lang="en-US" sz="1200" dirty="0">
              <a:solidFill>
                <a:schemeClr val="tx1"/>
              </a:solidFill>
            </a:endParaRPr>
          </a:p>
        </p:txBody>
      </p:sp>
      <p:sp>
        <p:nvSpPr>
          <p:cNvPr id="218" name="Rectangle 217"/>
          <p:cNvSpPr/>
          <p:nvPr/>
        </p:nvSpPr>
        <p:spPr>
          <a:xfrm>
            <a:off x="6324600" y="2029968"/>
            <a:ext cx="685800" cy="8382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Excited</a:t>
            </a:r>
            <a:endParaRPr lang="en-US" sz="1200" dirty="0">
              <a:solidFill>
                <a:schemeClr val="tx1"/>
              </a:solidFill>
            </a:endParaRPr>
          </a:p>
        </p:txBody>
      </p:sp>
      <p:sp>
        <p:nvSpPr>
          <p:cNvPr id="227" name="Rectangle 226"/>
          <p:cNvSpPr/>
          <p:nvPr/>
        </p:nvSpPr>
        <p:spPr>
          <a:xfrm>
            <a:off x="1431036" y="2868168"/>
            <a:ext cx="1165860" cy="737616"/>
          </a:xfrm>
          <a:prstGeom prst="rect">
            <a:avLst/>
          </a:prstGeom>
          <a:solidFill>
            <a:schemeClr val="accent3">
              <a:lumMod val="75000"/>
            </a:schemeClr>
          </a:solidFill>
          <a:ln w="3175">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100" dirty="0" smtClean="0">
                <a:solidFill>
                  <a:schemeClr val="tx1"/>
                </a:solidFill>
              </a:rPr>
              <a:t>Communication</a:t>
            </a:r>
            <a:endParaRPr lang="en-US" sz="1100" dirty="0">
              <a:solidFill>
                <a:schemeClr val="tx1"/>
              </a:solidFill>
            </a:endParaRPr>
          </a:p>
        </p:txBody>
      </p:sp>
      <p:sp>
        <p:nvSpPr>
          <p:cNvPr id="228" name="Rectangle 227"/>
          <p:cNvSpPr/>
          <p:nvPr/>
        </p:nvSpPr>
        <p:spPr>
          <a:xfrm>
            <a:off x="450723" y="1788033"/>
            <a:ext cx="685800" cy="8382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Equity</a:t>
            </a:r>
            <a:endParaRPr lang="en-US" sz="1100" dirty="0">
              <a:solidFill>
                <a:schemeClr val="tx1"/>
              </a:solidFill>
            </a:endParaRPr>
          </a:p>
        </p:txBody>
      </p:sp>
      <p:sp>
        <p:nvSpPr>
          <p:cNvPr id="229" name="Rectangle 228"/>
          <p:cNvSpPr/>
          <p:nvPr/>
        </p:nvSpPr>
        <p:spPr>
          <a:xfrm>
            <a:off x="1671066" y="1730883"/>
            <a:ext cx="685800" cy="8382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Gaps between students</a:t>
            </a:r>
            <a:endParaRPr lang="en-US" sz="1100" dirty="0">
              <a:solidFill>
                <a:schemeClr val="tx1"/>
              </a:solidFill>
            </a:endParaRPr>
          </a:p>
        </p:txBody>
      </p:sp>
    </p:spTree>
    <p:extLst>
      <p:ext uri="{BB962C8B-B14F-4D97-AF65-F5344CB8AC3E}">
        <p14:creationId xmlns:p14="http://schemas.microsoft.com/office/powerpoint/2010/main" val="2654662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1648</Words>
  <Application>Microsoft Office PowerPoint</Application>
  <PresentationFormat>On-screen Show (4:3)</PresentationFormat>
  <Paragraphs>232</Paragraphs>
  <Slides>16</Slides>
  <Notes>11</Notes>
  <HiddenSlides>0</HiddenSlides>
  <MMClips>1</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1_Office Theme</vt:lpstr>
      <vt:lpstr>Custom Design</vt:lpstr>
      <vt:lpstr>PowerPoint Presentation</vt:lpstr>
      <vt:lpstr> “During the PTR process, I had some “huh?” moments before “aha!” moments.  However, now having gone through the process, I think that it can be effectively applied to other areas with valuable results.”                                                    - Cathy Flood, Parkland College Partnership</vt:lpstr>
      <vt:lpstr>Purpose and Goals</vt:lpstr>
      <vt:lpstr>Outcomes and Equity</vt:lpstr>
      <vt:lpstr>PowerPoint Presentation</vt:lpstr>
      <vt:lpstr>Step 1</vt:lpstr>
      <vt:lpstr>PowerPoint Presentation</vt:lpstr>
      <vt:lpstr>Step 2</vt:lpstr>
      <vt:lpstr>Three Basic Questions</vt:lpstr>
      <vt:lpstr>Three Basic Questions</vt:lpstr>
      <vt:lpstr>Step 3</vt:lpstr>
      <vt:lpstr> </vt:lpstr>
      <vt:lpstr>Phase 5 In Practice</vt:lpstr>
      <vt:lpstr>Phase Five Webpage</vt:lpstr>
      <vt:lpstr>References and Resources</vt:lpstr>
      <vt:lpstr>OCCRL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Results</dc:title>
  <dc:creator>Umbricht, Mark Richard</dc:creator>
  <cp:lastModifiedBy>Congleton, Randi Michelle</cp:lastModifiedBy>
  <cp:revision>69</cp:revision>
  <dcterms:created xsi:type="dcterms:W3CDTF">2011-07-06T17:38:21Z</dcterms:created>
  <dcterms:modified xsi:type="dcterms:W3CDTF">2012-09-05T15:38:07Z</dcterms:modified>
</cp:coreProperties>
</file>