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82" r:id="rId3"/>
    <p:sldId id="287" r:id="rId4"/>
    <p:sldId id="290" r:id="rId5"/>
    <p:sldId id="298" r:id="rId6"/>
    <p:sldId id="286" r:id="rId7"/>
    <p:sldId id="299" r:id="rId8"/>
    <p:sldId id="300" r:id="rId9"/>
  </p:sldIdLst>
  <p:sldSz cx="9144000" cy="6858000" type="screen4x3"/>
  <p:notesSz cx="6858000" cy="9144000"/>
  <p:defaultTextStyle>
    <a:defPPr>
      <a:defRPr lang="en-US"/>
    </a:defPPr>
    <a:lvl1pPr marL="0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614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224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838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449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063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672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287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897" algn="l" defTabSz="4566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69" autoAdjust="0"/>
  </p:normalViewPr>
  <p:slideViewPr>
    <p:cSldViewPr snapToGrid="0" snapToObjects="1">
      <p:cViewPr>
        <p:scale>
          <a:sx n="150" d="100"/>
          <a:sy n="150" d="100"/>
        </p:scale>
        <p:origin x="-4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7EF67-9C09-064B-98BD-A3563DE211B5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F9E25-006E-5649-BE8B-BE2BEED8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3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614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224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838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449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063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672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287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897" algn="l" defTabSz="4566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5327-07F2-4585-AF4C-7BE68E9550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5327-07F2-4585-AF4C-7BE68E95504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7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</p:spPr>
        <p:txBody>
          <a:bodyPr/>
          <a:lstStyle/>
          <a:p>
            <a:fld id="{45D4D548-479A-4C2F-B993-87B6FE17800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73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122" y="8685863"/>
            <a:ext cx="2972320" cy="4565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BF52596-FA11-4998-91E4-21C38C4015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41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73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122" y="8685863"/>
            <a:ext cx="2972320" cy="4565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BF52596-FA11-4998-91E4-21C38C4015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41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</p:spPr>
        <p:txBody>
          <a:bodyPr/>
          <a:lstStyle/>
          <a:p>
            <a:fld id="{45D4D548-479A-4C2F-B993-87B6FE17800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</p:spPr>
        <p:txBody>
          <a:bodyPr/>
          <a:lstStyle/>
          <a:p>
            <a:fld id="{45D4D548-479A-4C2F-B993-87B6FE17800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</p:spPr>
        <p:txBody>
          <a:bodyPr/>
          <a:lstStyle/>
          <a:p>
            <a:fld id="{45D4D548-479A-4C2F-B993-87B6FE17800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pic>
        <p:nvPicPr>
          <p:cNvPr id="11" name="Picture 10" descr="occrp print 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4653191"/>
            <a:ext cx="2860314" cy="1853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11" y="3009902"/>
            <a:ext cx="7772399" cy="16432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8787" y="109356"/>
            <a:ext cx="4288536" cy="32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56500" y="426513"/>
            <a:ext cx="4140265" cy="430887"/>
          </a:xfrm>
          <a:prstGeom prst="rect">
            <a:avLst/>
          </a:prstGeom>
          <a:noFill/>
        </p:spPr>
        <p:txBody>
          <a:bodyPr wrap="square" lIns="91322" tIns="45662" rIns="91322" bIns="45662">
            <a:spAutoFit/>
          </a:bodyPr>
          <a:lstStyle/>
          <a:p>
            <a:pPr>
              <a:defRPr/>
            </a:pPr>
            <a:r>
              <a:rPr lang="en-US" sz="11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School of Education</a:t>
            </a:r>
          </a:p>
          <a:p>
            <a:pPr>
              <a:defRPr/>
            </a:pPr>
            <a:r>
              <a:rPr lang="en-US" sz="11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Community College Leadership Program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8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4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2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8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4148"/>
            <a:ext cx="4038600" cy="49220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4148"/>
            <a:ext cx="4038600" cy="49220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4" indent="0">
              <a:buNone/>
              <a:defRPr sz="2000" b="1"/>
            </a:lvl2pPr>
            <a:lvl3pPr marL="913224" indent="0">
              <a:buNone/>
              <a:defRPr sz="1800" b="1"/>
            </a:lvl3pPr>
            <a:lvl4pPr marL="1369838" indent="0">
              <a:buNone/>
              <a:defRPr sz="1600" b="1"/>
            </a:lvl4pPr>
            <a:lvl5pPr marL="1826449" indent="0">
              <a:buNone/>
              <a:defRPr sz="1600" b="1"/>
            </a:lvl5pPr>
            <a:lvl6pPr marL="2283063" indent="0">
              <a:buNone/>
              <a:defRPr sz="1600" b="1"/>
            </a:lvl6pPr>
            <a:lvl7pPr marL="2739672" indent="0">
              <a:buNone/>
              <a:defRPr sz="1600" b="1"/>
            </a:lvl7pPr>
            <a:lvl8pPr marL="3196287" indent="0">
              <a:buNone/>
              <a:defRPr sz="1600" b="1"/>
            </a:lvl8pPr>
            <a:lvl9pPr marL="365289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110513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05135"/>
            <a:ext cx="5111750" cy="50210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2267196"/>
            <a:ext cx="3008313" cy="3858977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6553051"/>
            <a:ext cx="9144000" cy="314356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Office of Community College Research and Policy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"/>
            <a:ext cx="9144000" cy="869369"/>
          </a:xfrm>
          <a:prstGeom prst="rect">
            <a:avLst/>
          </a:prstGeom>
          <a:solidFill>
            <a:srgbClr val="B31E3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22" tIns="45662" rIns="91322" bIns="45662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7714"/>
            <a:ext cx="5486400" cy="3579871"/>
          </a:xfrm>
        </p:spPr>
        <p:txBody>
          <a:bodyPr/>
          <a:lstStyle>
            <a:lvl1pPr marL="0" indent="0">
              <a:buNone/>
              <a:defRPr sz="3200"/>
            </a:lvl1pPr>
            <a:lvl2pPr marL="456614" indent="0">
              <a:buNone/>
              <a:defRPr sz="2800"/>
            </a:lvl2pPr>
            <a:lvl3pPr marL="913224" indent="0">
              <a:buNone/>
              <a:defRPr sz="2400"/>
            </a:lvl3pPr>
            <a:lvl4pPr marL="1369838" indent="0">
              <a:buNone/>
              <a:defRPr sz="2000"/>
            </a:lvl4pPr>
            <a:lvl5pPr marL="1826449" indent="0">
              <a:buNone/>
              <a:defRPr sz="2000"/>
            </a:lvl5pPr>
            <a:lvl6pPr marL="2283063" indent="0">
              <a:buNone/>
              <a:defRPr sz="2000"/>
            </a:lvl6pPr>
            <a:lvl7pPr marL="2739672" indent="0">
              <a:buNone/>
              <a:defRPr sz="2000"/>
            </a:lvl7pPr>
            <a:lvl8pPr marL="3196287" indent="0">
              <a:buNone/>
              <a:defRPr sz="2000"/>
            </a:lvl8pPr>
            <a:lvl9pPr marL="365289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14" indent="0">
              <a:buNone/>
              <a:defRPr sz="1200"/>
            </a:lvl2pPr>
            <a:lvl3pPr marL="913224" indent="0">
              <a:buNone/>
              <a:defRPr sz="1000"/>
            </a:lvl3pPr>
            <a:lvl4pPr marL="1369838" indent="0">
              <a:buNone/>
              <a:defRPr sz="900"/>
            </a:lvl4pPr>
            <a:lvl5pPr marL="1826449" indent="0">
              <a:buNone/>
              <a:defRPr sz="900"/>
            </a:lvl5pPr>
            <a:lvl6pPr marL="2283063" indent="0">
              <a:buNone/>
              <a:defRPr sz="900"/>
            </a:lvl6pPr>
            <a:lvl7pPr marL="2739672" indent="0">
              <a:buNone/>
              <a:defRPr sz="900"/>
            </a:lvl7pPr>
            <a:lvl8pPr marL="3196287" indent="0">
              <a:buNone/>
              <a:defRPr sz="900"/>
            </a:lvl8pPr>
            <a:lvl9pPr marL="36528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"/>
            <a:ext cx="8229600" cy="869369"/>
          </a:xfrm>
          <a:prstGeom prst="rect">
            <a:avLst/>
          </a:prstGeom>
        </p:spPr>
        <p:txBody>
          <a:bodyPr vert="horz" lIns="91322" tIns="45662" rIns="91322" bIns="4566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4148"/>
            <a:ext cx="8229600" cy="4922015"/>
          </a:xfrm>
          <a:prstGeom prst="rect">
            <a:avLst/>
          </a:prstGeom>
        </p:spPr>
        <p:txBody>
          <a:bodyPr vert="horz" lIns="91322" tIns="45662" rIns="91322" bIns="4566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22" tIns="45662" rIns="91322" bIns="4566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FC6F-B637-6447-835C-3B3DA39427B0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22" tIns="45662" rIns="91322" bIns="4566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22" tIns="45662" rIns="91322" bIns="4566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BAF0E-7237-A74A-B375-36A4F81F8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6614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459" indent="-342459" algn="l" defTabSz="45661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94" indent="-285381" algn="l" defTabSz="45661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31" indent="-228308" algn="l" defTabSz="45661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143" indent="-228308" algn="l" defTabSz="45661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754" indent="-228308" algn="l" defTabSz="45661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368" indent="-228308" algn="l" defTabSz="45661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981" indent="-228308" algn="l" defTabSz="45661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592" indent="-228308" algn="l" defTabSz="45661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202" indent="-228308" algn="l" defTabSz="45661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14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24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38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49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063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672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287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897" algn="l" defTabSz="4566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1733" y="1404835"/>
            <a:ext cx="8229600" cy="19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000000"/>
                </a:solidFill>
              </a:rPr>
              <a:t>Finding the Evidence that Works for Reality: </a:t>
            </a:r>
            <a:r>
              <a:rPr lang="en-US" sz="2800" dirty="0" smtClean="0">
                <a:solidFill>
                  <a:schemeClr val="tx1"/>
                </a:solidFill>
              </a:rPr>
              <a:t>Navigating the Expectations from the U.S. Department of Labor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 </a:t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Times New Roman"/>
              <a:ea typeface="ＭＳ 明朝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2051" y="3618709"/>
            <a:ext cx="7772399" cy="2963603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</a:rPr>
              <a:t>Soko S. Starobin, Ph.D.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Associate </a:t>
            </a:r>
            <a:r>
              <a:rPr lang="en-US" sz="1800" dirty="0">
                <a:solidFill>
                  <a:srgbClr val="000000"/>
                </a:solidFill>
              </a:rPr>
              <a:t>Professor and Director, Office of Community College Research and Policy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Iowa State University 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algn="l"/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+mj-lt"/>
                <a:cs typeface="CenturySchoolBook"/>
              </a:rPr>
              <a:t>TCI Symposium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+mj-lt"/>
                <a:cs typeface="CenturySchoolBook"/>
              </a:rPr>
              <a:t>November 10, 2015</a:t>
            </a:r>
            <a:endParaRPr lang="en-US" sz="1800" dirty="0">
              <a:solidFill>
                <a:srgbClr val="000000"/>
              </a:solidFill>
              <a:latin typeface="+mj-lt"/>
              <a:cs typeface="CenturySchoolBook"/>
            </a:endParaRPr>
          </a:p>
          <a:p>
            <a:pPr algn="l"/>
            <a:endParaRPr lang="en-US" sz="2000" i="1" dirty="0">
              <a:latin typeface="Century Schoolbook" pitchFamily="18" charset="0"/>
            </a:endParaRPr>
          </a:p>
          <a:p>
            <a:pPr algn="l"/>
            <a:r>
              <a:rPr lang="en-US" sz="2000" i="1" dirty="0">
                <a:latin typeface="Century Schoolbook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222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10" y="1325408"/>
            <a:ext cx="8090110" cy="4385827"/>
          </a:xfrm>
        </p:spPr>
        <p:txBody>
          <a:bodyPr>
            <a:normAutofit/>
          </a:bodyPr>
          <a:lstStyle/>
          <a:p>
            <a:pPr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Introduction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000" dirty="0" smtClean="0">
                <a:solidFill>
                  <a:srgbClr val="000000"/>
                </a:solidFill>
                <a:cs typeface="Calibri"/>
              </a:rPr>
              <a:t>Cultural changes in CTE program evaluations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Conversation among evaluators regarding outcome and impact evaluation studies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Guiding Framework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The Flutter Effect Framework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Calibri"/>
              </a:rPr>
              <a:t>(Starobin, </a:t>
            </a:r>
            <a:r>
              <a:rPr lang="en-US" sz="1500" dirty="0" err="1" smtClean="0">
                <a:solidFill>
                  <a:srgbClr val="000000"/>
                </a:solidFill>
                <a:latin typeface="Calibri"/>
                <a:cs typeface="Calibri"/>
              </a:rPr>
              <a:t>Hagedorn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Calibri"/>
              </a:rPr>
              <a:t> &amp; Darrow, 2014)</a:t>
            </a:r>
            <a:endParaRPr lang="en-US" sz="15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Notion of “scale-up” in the context of higher education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1500" dirty="0" err="1" smtClean="0">
                <a:solidFill>
                  <a:srgbClr val="000000"/>
                </a:solidFill>
                <a:latin typeface="Calibri"/>
                <a:cs typeface="Calibri"/>
              </a:rPr>
              <a:t>Kezar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Calibri"/>
              </a:rPr>
              <a:t>, 2011)</a:t>
            </a:r>
            <a:endParaRPr lang="en-US" sz="1500" dirty="0">
              <a:solidFill>
                <a:srgbClr val="000000"/>
              </a:solidFill>
              <a:latin typeface="Calibri"/>
              <a:cs typeface="Calibri"/>
            </a:endParaRPr>
          </a:p>
          <a:p>
            <a:pPr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/>
              </a:rPr>
              <a:t>Outcome Measures in CTE</a:t>
            </a:r>
          </a:p>
          <a:p>
            <a:pPr lvl="1"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000" dirty="0" smtClean="0">
                <a:solidFill>
                  <a:srgbClr val="000000"/>
                </a:solidFill>
                <a:cs typeface="Calibri"/>
              </a:rPr>
              <a:t>Performance Indicators – Carl Perkins Grant (DOE)</a:t>
            </a:r>
          </a:p>
          <a:p>
            <a:pPr lvl="1"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000" dirty="0" smtClean="0">
                <a:solidFill>
                  <a:srgbClr val="000000"/>
                </a:solidFill>
                <a:cs typeface="Calibri"/>
              </a:rPr>
              <a:t>Outcome and Impact Studies – TAACCCT (DOL)</a:t>
            </a: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defTabSz="913224">
              <a:spcBef>
                <a:spcPts val="600"/>
              </a:spcBef>
              <a:buClr>
                <a:srgbClr val="A5B592"/>
              </a:buClr>
              <a:buSzPct val="70000"/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Implications</a:t>
            </a:r>
          </a:p>
          <a:p>
            <a:pPr marL="0" indent="0" defTabSz="913224">
              <a:spcBef>
                <a:spcPts val="600"/>
              </a:spcBef>
              <a:buClr>
                <a:srgbClr val="A5B592"/>
              </a:buClr>
              <a:buSzPct val="70000"/>
              <a:buNone/>
              <a:defRPr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439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Cultural Changes in Evaluation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785524"/>
            <a:ext cx="7196667" cy="232927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What have we looked at?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How have we looked at the program outcomes and performance?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Why have we looked at those measures?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Where (at what level) have we looked at those measures?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513030" indent="-513030">
              <a:buFont typeface="+mj-lt"/>
              <a:buAutoNum type="arabicPeriod" startAt="3"/>
            </a:pPr>
            <a:endParaRPr lang="en-US" sz="2400" dirty="0">
              <a:ea typeface="ＭＳ Ｐゴシック" pitchFamily="34" charset="-128"/>
            </a:endParaRPr>
          </a:p>
          <a:p>
            <a:pPr marL="513030" indent="-513030"/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8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Guiding Framework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453" y="626608"/>
            <a:ext cx="8229600" cy="959504"/>
          </a:xfrm>
        </p:spPr>
        <p:txBody>
          <a:bodyPr>
            <a:normAutofit/>
          </a:bodyPr>
          <a:lstStyle/>
          <a:p>
            <a:pPr marL="0" lvl="1" indent="0">
              <a:buClr>
                <a:schemeClr val="bg2">
                  <a:lumMod val="50000"/>
                </a:schemeClr>
              </a:buClr>
              <a:buNone/>
            </a:pPr>
            <a:endParaRPr lang="en-US" sz="2000" dirty="0" smtClean="0">
              <a:solidFill>
                <a:srgbClr val="000000"/>
              </a:solidFill>
              <a:cs typeface="Calibri"/>
            </a:endParaRPr>
          </a:p>
          <a:p>
            <a:pPr marL="0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sz="2000" dirty="0" smtClean="0">
                <a:solidFill>
                  <a:srgbClr val="000000"/>
                </a:solidFill>
                <a:cs typeface="Calibri"/>
              </a:rPr>
              <a:t>The 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Flutter Effect Framework </a:t>
            </a:r>
            <a:r>
              <a:rPr lang="en-US" sz="1400" dirty="0">
                <a:solidFill>
                  <a:srgbClr val="000000"/>
                </a:solidFill>
                <a:cs typeface="Calibri"/>
              </a:rPr>
              <a:t>(Starobin, </a:t>
            </a:r>
            <a:r>
              <a:rPr lang="en-US" sz="1400" dirty="0" err="1">
                <a:solidFill>
                  <a:srgbClr val="000000"/>
                </a:solidFill>
                <a:cs typeface="Calibri"/>
              </a:rPr>
              <a:t>Hagedorn</a:t>
            </a:r>
            <a:r>
              <a:rPr lang="en-US" sz="1400" dirty="0">
                <a:solidFill>
                  <a:srgbClr val="000000"/>
                </a:solidFill>
                <a:cs typeface="Calibri"/>
              </a:rPr>
              <a:t> &amp; Darrow, 2014)</a:t>
            </a: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533" y="1586112"/>
            <a:ext cx="5029199" cy="47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7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Guiding Framework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453" y="1380134"/>
            <a:ext cx="8229600" cy="959504"/>
          </a:xfrm>
        </p:spPr>
        <p:txBody>
          <a:bodyPr>
            <a:normAutofit/>
          </a:bodyPr>
          <a:lstStyle/>
          <a:p>
            <a:pPr marL="456613" lvl="1" indent="0" defTabSz="913224">
              <a:spcBef>
                <a:spcPts val="600"/>
              </a:spcBef>
              <a:buClr>
                <a:srgbClr val="A5B592"/>
              </a:buClr>
              <a:buSzPct val="70000"/>
              <a:buNone/>
              <a:defRPr/>
            </a:pPr>
            <a:r>
              <a:rPr lang="en-US" dirty="0">
                <a:solidFill>
                  <a:srgbClr val="000000"/>
                </a:solidFill>
                <a:cs typeface="Calibri"/>
              </a:rPr>
              <a:t>Notion of “scale-up” in the context of higher education 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Kezar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, 2011)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11011" y="2788372"/>
            <a:ext cx="690692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Higher education leaders should follow a broader adoption of innovation (mutual adaptation and social movements) rather than one being suggested by many policy makers, government agencies, and foundations through a scale-up model.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3224">
              <a:spcBef>
                <a:spcPts val="600"/>
              </a:spcBef>
              <a:defRPr/>
            </a:pPr>
            <a:r>
              <a:rPr lang="en-US" sz="3600" dirty="0">
                <a:solidFill>
                  <a:srgbClr val="FFFFFF"/>
                </a:solidFill>
                <a:cs typeface="Calibri"/>
              </a:rPr>
              <a:t>Outcome Measures in CTE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6400" y="1472259"/>
            <a:ext cx="5892800" cy="4922015"/>
          </a:xfrm>
        </p:spPr>
        <p:txBody>
          <a:bodyPr>
            <a:normAutofit/>
          </a:bodyPr>
          <a:lstStyle/>
          <a:p>
            <a:pPr marL="0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dirty="0">
                <a:solidFill>
                  <a:srgbClr val="000000"/>
                </a:solidFill>
                <a:cs typeface="Calibri"/>
              </a:rPr>
              <a:t>Performance Indicators – Carl Perkins Grant (DOE</a:t>
            </a:r>
            <a:r>
              <a:rPr lang="en-US" dirty="0" smtClean="0">
                <a:solidFill>
                  <a:srgbClr val="000000"/>
                </a:solidFill>
                <a:cs typeface="Calibri"/>
              </a:rPr>
              <a:t>)</a:t>
            </a:r>
          </a:p>
          <a:p>
            <a:pPr marL="0" lvl="1" indent="0">
              <a:buClr>
                <a:schemeClr val="bg2">
                  <a:lumMod val="50000"/>
                </a:schemeClr>
              </a:buClr>
              <a:buNone/>
            </a:pPr>
            <a:endParaRPr lang="en-US" dirty="0" smtClean="0">
              <a:solidFill>
                <a:srgbClr val="000000"/>
              </a:solidFill>
              <a:cs typeface="Calibri"/>
            </a:endParaRPr>
          </a:p>
          <a:p>
            <a:r>
              <a:rPr lang="en-US" sz="2800" dirty="0" smtClean="0"/>
              <a:t>Alignment</a:t>
            </a:r>
          </a:p>
          <a:p>
            <a:r>
              <a:rPr lang="en-US" sz="2800" dirty="0" smtClean="0"/>
              <a:t>Collaboration</a:t>
            </a:r>
          </a:p>
          <a:p>
            <a:r>
              <a:rPr lang="en-US" sz="2800" dirty="0" smtClean="0"/>
              <a:t>Accountability</a:t>
            </a:r>
          </a:p>
          <a:p>
            <a:r>
              <a:rPr lang="en-US" sz="2800" dirty="0" smtClean="0"/>
              <a:t>Innovation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047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3224">
              <a:spcBef>
                <a:spcPts val="600"/>
              </a:spcBef>
              <a:defRPr/>
            </a:pPr>
            <a:r>
              <a:rPr lang="en-US" sz="3600" dirty="0">
                <a:solidFill>
                  <a:srgbClr val="FFFFFF"/>
                </a:solidFill>
                <a:cs typeface="Calibri"/>
              </a:rPr>
              <a:t>Outcome Measures in CTE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20800" y="1204148"/>
            <a:ext cx="7078133" cy="4922015"/>
          </a:xfrm>
        </p:spPr>
        <p:txBody>
          <a:bodyPr>
            <a:noAutofit/>
          </a:bodyPr>
          <a:lstStyle/>
          <a:p>
            <a:pPr marL="0" lvl="1" indent="0">
              <a:buClr>
                <a:schemeClr val="bg2">
                  <a:lumMod val="50000"/>
                </a:schemeClr>
              </a:buClr>
              <a:buNone/>
            </a:pPr>
            <a:r>
              <a:rPr lang="en-US" dirty="0">
                <a:solidFill>
                  <a:srgbClr val="000000"/>
                </a:solidFill>
                <a:cs typeface="Calibri"/>
              </a:rPr>
              <a:t>Outcome and Impact Studies – TAACCCT (</a:t>
            </a:r>
            <a:r>
              <a:rPr lang="en-US" dirty="0" smtClean="0">
                <a:solidFill>
                  <a:srgbClr val="000000"/>
                </a:solidFill>
                <a:cs typeface="Calibri"/>
              </a:rPr>
              <a:t>DOL)</a:t>
            </a:r>
          </a:p>
          <a:p>
            <a:pPr marL="0" lvl="1" indent="0">
              <a:buClr>
                <a:schemeClr val="bg2">
                  <a:lumMod val="50000"/>
                </a:schemeClr>
              </a:buClr>
              <a:buNone/>
            </a:pPr>
            <a:endParaRPr lang="en-US" dirty="0" smtClean="0">
              <a:solidFill>
                <a:srgbClr val="000000"/>
              </a:solidFill>
              <a:cs typeface="Calibri"/>
            </a:endParaRPr>
          </a:p>
          <a:p>
            <a:pPr marL="342900" lvl="1" indent="-342900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Calibri"/>
              </a:rPr>
              <a:t>Increase attainment of degrees, certifications, certificates, diplomas, and other industry-recognized credentials</a:t>
            </a:r>
          </a:p>
          <a:p>
            <a:pPr marL="342900" lvl="1" indent="-342900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Calibri"/>
              </a:rPr>
              <a:t>Introduce or replicate innovative and effective methods for designing and delivering instruction…for TAA-eligible workers and other adults</a:t>
            </a:r>
          </a:p>
          <a:p>
            <a:pPr marL="342900" lvl="1" indent="-342900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cs typeface="Calibri"/>
              </a:rPr>
              <a:t>Demonstrate improved employment outcomes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487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3224"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FFFFFF"/>
                </a:solidFill>
                <a:cs typeface="Calibri"/>
              </a:rPr>
              <a:t>Implications</a:t>
            </a:r>
            <a:endParaRPr lang="en-US" sz="2800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390403"/>
            <a:ext cx="7611533" cy="4922015"/>
          </a:xfrm>
        </p:spPr>
        <p:txBody>
          <a:bodyPr>
            <a:normAutofit/>
          </a:bodyPr>
          <a:lstStyle/>
          <a:p>
            <a:pPr marL="342459" lvl="1" indent="-342459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dirty="0" smtClean="0"/>
              <a:t>Moving away from mono-disciplinary lens</a:t>
            </a:r>
          </a:p>
          <a:p>
            <a:pPr marL="342459" lvl="1" indent="-342459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dirty="0" smtClean="0"/>
              <a:t>Advancing professional discourses and networks</a:t>
            </a:r>
          </a:p>
          <a:p>
            <a:pPr marL="342459" lvl="1" indent="-342459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dirty="0" smtClean="0"/>
              <a:t>Revisiting and re-conceptualizing the notion of “scale-up”</a:t>
            </a:r>
          </a:p>
          <a:p>
            <a:pPr marL="0" lvl="1" indent="0">
              <a:buClr>
                <a:schemeClr val="bg2">
                  <a:lumMod val="50000"/>
                </a:schemeClr>
              </a:buClr>
              <a:buNone/>
            </a:pPr>
            <a:endParaRPr lang="en-US" dirty="0" smtClean="0"/>
          </a:p>
          <a:p>
            <a:pPr marL="399535" lvl="1" indent="0">
              <a:buNone/>
            </a:pPr>
            <a:r>
              <a:rPr lang="en-US" sz="2000" dirty="0"/>
              <a:t>“While the scale-up language and </a:t>
            </a:r>
            <a:r>
              <a:rPr lang="en-US" sz="2000" dirty="0" smtClean="0"/>
              <a:t>approach to </a:t>
            </a:r>
            <a:r>
              <a:rPr lang="en-US" sz="2000" dirty="0"/>
              <a:t>change is likely to be promoted </a:t>
            </a:r>
            <a:r>
              <a:rPr lang="en-US" sz="2000" dirty="0" smtClean="0"/>
              <a:t>by policymakers</a:t>
            </a:r>
            <a:r>
              <a:rPr lang="en-US" sz="2000" dirty="0"/>
              <a:t>, it is in the best interests of educational leaders to sidestep this trap </a:t>
            </a:r>
            <a:r>
              <a:rPr lang="en-US" sz="2000" dirty="0" smtClean="0"/>
              <a:t>and promote </a:t>
            </a:r>
            <a:r>
              <a:rPr lang="en-US" sz="2000" dirty="0"/>
              <a:t>other approaches to bringing innovations to </a:t>
            </a:r>
            <a:r>
              <a:rPr lang="en-US" sz="2000" dirty="0" smtClean="0"/>
              <a:t>scale.”</a:t>
            </a:r>
            <a:endParaRPr lang="en-US" sz="1800" dirty="0" smtClean="0"/>
          </a:p>
          <a:p>
            <a:pPr marL="39953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Kezar</a:t>
            </a:r>
            <a:r>
              <a:rPr lang="en-US" sz="1400" dirty="0"/>
              <a:t>, p. 241, 2011)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282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13150</TotalTime>
  <Words>396</Words>
  <Application>Microsoft Macintosh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Finding the Evidence that Works for Reality: Navigating the Expectations from the U.S. Department of Labor   </vt:lpstr>
      <vt:lpstr>Presentation Outline</vt:lpstr>
      <vt:lpstr>Cultural Changes in Evaluation</vt:lpstr>
      <vt:lpstr>Guiding Framework</vt:lpstr>
      <vt:lpstr>Guiding Framework</vt:lpstr>
      <vt:lpstr>Outcome Measures in CTE</vt:lpstr>
      <vt:lpstr>Outcome Measures in CTE</vt:lpstr>
      <vt:lpstr>Implications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Soko Starobin</cp:lastModifiedBy>
  <cp:revision>143</cp:revision>
  <dcterms:created xsi:type="dcterms:W3CDTF">2010-09-10T19:05:58Z</dcterms:created>
  <dcterms:modified xsi:type="dcterms:W3CDTF">2015-11-02T19:26:35Z</dcterms:modified>
</cp:coreProperties>
</file>