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70" r:id="rId3"/>
    <p:sldId id="271" r:id="rId4"/>
    <p:sldId id="256" r:id="rId5"/>
    <p:sldId id="257" r:id="rId6"/>
    <p:sldId id="258" r:id="rId7"/>
    <p:sldId id="259" r:id="rId8"/>
    <p:sldId id="260" r:id="rId9"/>
    <p:sldId id="268" r:id="rId10"/>
    <p:sldId id="261" r:id="rId11"/>
    <p:sldId id="26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4" autoAdjust="0"/>
    <p:restoredTop sz="90613" autoAdjust="0"/>
  </p:normalViewPr>
  <p:slideViewPr>
    <p:cSldViewPr>
      <p:cViewPr>
        <p:scale>
          <a:sx n="100" d="100"/>
          <a:sy n="100" d="100"/>
        </p:scale>
        <p:origin x="-129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ennetts\My%20Documents\Phase%205\Parkland%20%20Phase%205%20Chart%20templat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ennetts\My%20Documents\Phase%205\Parkland%20%20Phase%205%20Chart%20templat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ennetts\My%20Documents\Phase%205\Parkland%20%20Phase%205%20Chart%20templat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ennetts\My%20Documents\Phase%205\Parkland%20%20Phase%205%20Chart%20templat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ennetts\My%20Documents\Phase%205\Parkland%20%20Phase%205%20Chart%20templa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Level of Agreement that PTR Solution will Improve POS (</a:t>
            </a:r>
            <a:r>
              <a:rPr lang="en-US" dirty="0" smtClean="0"/>
              <a:t>n=?)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'Phase 5 Grpahs'!$A$7:$A$12</c:f>
              <c:strCache>
                <c:ptCount val="6"/>
                <c:pt idx="0">
                  <c:v>Important problem</c:v>
                </c:pt>
                <c:pt idx="1">
                  <c:v>Team commitment</c:v>
                </c:pt>
                <c:pt idx="2">
                  <c:v>Feasible to implement</c:v>
                </c:pt>
                <c:pt idx="3">
                  <c:v>Accountability to partners</c:v>
                </c:pt>
                <c:pt idx="4">
                  <c:v>Leader commitment</c:v>
                </c:pt>
                <c:pt idx="5">
                  <c:v>Improve outcomes</c:v>
                </c:pt>
              </c:strCache>
            </c:strRef>
          </c:cat>
          <c:val>
            <c:numRef>
              <c:f>'Phase 5 Grpahs'!$I$7:$I$12</c:f>
              <c:numCache>
                <c:formatCode>General</c:formatCode>
                <c:ptCount val="6"/>
                <c:pt idx="0">
                  <c:v>1.375</c:v>
                </c:pt>
                <c:pt idx="1">
                  <c:v>1.625</c:v>
                </c:pt>
                <c:pt idx="2">
                  <c:v>1.5</c:v>
                </c:pt>
                <c:pt idx="3">
                  <c:v>0.875</c:v>
                </c:pt>
                <c:pt idx="4">
                  <c:v>1.375</c:v>
                </c:pt>
                <c:pt idx="5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057152"/>
        <c:axId val="43058688"/>
      </c:barChart>
      <c:catAx>
        <c:axId val="43057152"/>
        <c:scaling>
          <c:orientation val="minMax"/>
        </c:scaling>
        <c:delete val="0"/>
        <c:axPos val="l"/>
        <c:majorTickMark val="out"/>
        <c:minorTickMark val="none"/>
        <c:tickLblPos val="low"/>
        <c:crossAx val="43058688"/>
        <c:crosses val="autoZero"/>
        <c:auto val="1"/>
        <c:lblAlgn val="ctr"/>
        <c:lblOffset val="100"/>
        <c:noMultiLvlLbl val="0"/>
      </c:catAx>
      <c:valAx>
        <c:axId val="43058688"/>
        <c:scaling>
          <c:orientation val="minMax"/>
          <c:min val="-2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Ranging</a:t>
                </a:r>
                <a:r>
                  <a:rPr lang="en-US" baseline="0"/>
                  <a:t> from Strongly Disagree (-2) to Strongly Agree (2)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3057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Level of Agreement with Sustaining the PTR Solution (n</a:t>
            </a:r>
            <a:r>
              <a:rPr lang="en-US" dirty="0" smtClean="0"/>
              <a:t>=?)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'Phase 5 Grpahs'!$A$26:$A$28</c:f>
              <c:strCache>
                <c:ptCount val="3"/>
                <c:pt idx="0">
                  <c:v>Adequate Internal Resources</c:v>
                </c:pt>
                <c:pt idx="1">
                  <c:v>Team member commitment</c:v>
                </c:pt>
                <c:pt idx="2">
                  <c:v>Champion for Solution</c:v>
                </c:pt>
              </c:strCache>
            </c:strRef>
          </c:cat>
          <c:val>
            <c:numRef>
              <c:f>'Phase 5 Grpahs'!$I$26:$I$28</c:f>
              <c:numCache>
                <c:formatCode>General</c:formatCode>
                <c:ptCount val="3"/>
                <c:pt idx="0">
                  <c:v>1.125</c:v>
                </c:pt>
                <c:pt idx="1">
                  <c:v>1.625</c:v>
                </c:pt>
                <c:pt idx="2">
                  <c:v>1.375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102208"/>
        <c:axId val="43103744"/>
      </c:barChart>
      <c:catAx>
        <c:axId val="43102208"/>
        <c:scaling>
          <c:orientation val="minMax"/>
        </c:scaling>
        <c:delete val="0"/>
        <c:axPos val="l"/>
        <c:majorTickMark val="out"/>
        <c:minorTickMark val="none"/>
        <c:tickLblPos val="low"/>
        <c:crossAx val="43103744"/>
        <c:crosses val="autoZero"/>
        <c:auto val="1"/>
        <c:lblAlgn val="ctr"/>
        <c:lblOffset val="100"/>
        <c:noMultiLvlLbl val="0"/>
      </c:catAx>
      <c:valAx>
        <c:axId val="43103744"/>
        <c:scaling>
          <c:orientation val="minMax"/>
          <c:max val="2"/>
          <c:min val="-2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Ranging</a:t>
                </a:r>
                <a:r>
                  <a:rPr lang="en-US" baseline="0"/>
                  <a:t> from Strongly Disagree (-2) to Strongly Agree (2)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crossAx val="43102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Level of Agreement of Extending PTR to Other POS (n</a:t>
            </a:r>
            <a:r>
              <a:rPr lang="en-US" dirty="0" smtClean="0"/>
              <a:t>=?)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'Phase 5 Grpahs'!$A$47:$A$51</c:f>
              <c:strCache>
                <c:ptCount val="5"/>
                <c:pt idx="0">
                  <c:v>Adequate internal resources beyond initial solution</c:v>
                </c:pt>
                <c:pt idx="1">
                  <c:v>Team anticipates benefits beyond initial solution</c:v>
                </c:pt>
                <c:pt idx="2">
                  <c:v>Team commitment to extending PTR to other POS</c:v>
                </c:pt>
                <c:pt idx="3">
                  <c:v>Team members know how to do PTR</c:v>
                </c:pt>
                <c:pt idx="4">
                  <c:v>Potential to improve other POS</c:v>
                </c:pt>
              </c:strCache>
            </c:strRef>
          </c:cat>
          <c:val>
            <c:numRef>
              <c:f>'Phase 5 Grpahs'!$I$47:$I$51</c:f>
              <c:numCache>
                <c:formatCode>General</c:formatCode>
                <c:ptCount val="5"/>
                <c:pt idx="0">
                  <c:v>0.625</c:v>
                </c:pt>
                <c:pt idx="1">
                  <c:v>1.125</c:v>
                </c:pt>
                <c:pt idx="2">
                  <c:v>0.75</c:v>
                </c:pt>
                <c:pt idx="3">
                  <c:v>1.25</c:v>
                </c:pt>
                <c:pt idx="4">
                  <c:v>1.25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213568"/>
        <c:axId val="43215104"/>
      </c:barChart>
      <c:catAx>
        <c:axId val="43213568"/>
        <c:scaling>
          <c:orientation val="minMax"/>
        </c:scaling>
        <c:delete val="0"/>
        <c:axPos val="l"/>
        <c:majorTickMark val="out"/>
        <c:minorTickMark val="none"/>
        <c:tickLblPos val="low"/>
        <c:crossAx val="43215104"/>
        <c:crosses val="autoZero"/>
        <c:auto val="1"/>
        <c:lblAlgn val="ctr"/>
        <c:lblOffset val="100"/>
        <c:noMultiLvlLbl val="0"/>
      </c:catAx>
      <c:valAx>
        <c:axId val="43215104"/>
        <c:scaling>
          <c:orientation val="minMax"/>
          <c:min val="-2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Ranging</a:t>
                </a:r>
                <a:r>
                  <a:rPr lang="en-US" baseline="0"/>
                  <a:t> from Strongly Disagree (-2) to Strongly Agree (2)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32591733582807098"/>
              <c:y val="0.935993209182185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3213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Level of Confidence PTR Solution Will</a:t>
            </a:r>
            <a:r>
              <a:rPr lang="en-US" baseline="0" dirty="0"/>
              <a:t> be Sustained (n</a:t>
            </a:r>
            <a:r>
              <a:rPr lang="en-US" baseline="0" dirty="0" smtClean="0"/>
              <a:t>=?)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'Phase 5 Grpahs'!$A$62:$A$66</c:f>
              <c:strCache>
                <c:ptCount val="5"/>
                <c:pt idx="0">
                  <c:v>Completely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Slightly</c:v>
                </c:pt>
                <c:pt idx="4">
                  <c:v>Not at all</c:v>
                </c:pt>
              </c:strCache>
            </c:strRef>
          </c:cat>
          <c:val>
            <c:numRef>
              <c:f>'Phase 5 Grpahs'!$B$62:$B$66</c:f>
              <c:numCache>
                <c:formatCode>0%</c:formatCode>
                <c:ptCount val="5"/>
                <c:pt idx="0">
                  <c:v>0</c:v>
                </c:pt>
                <c:pt idx="1">
                  <c:v>0.71</c:v>
                </c:pt>
                <c:pt idx="2">
                  <c:v>0.14000000000000001</c:v>
                </c:pt>
                <c:pt idx="3">
                  <c:v>0.14000000000000001</c:v>
                </c:pt>
                <c:pt idx="4">
                  <c:v>0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622960732849574"/>
          <c:y val="0.36652423961710667"/>
          <c:w val="0.17880307241006638"/>
          <c:h val="0.45665721012814575"/>
        </c:manualLayout>
      </c:layout>
      <c:overlay val="0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Level of Confidence PTR will be Applied to other POS</a:t>
            </a:r>
            <a:r>
              <a:rPr lang="en-US" baseline="0" dirty="0"/>
              <a:t> (n</a:t>
            </a:r>
            <a:r>
              <a:rPr lang="en-US" baseline="0" dirty="0" smtClean="0"/>
              <a:t>=?)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'Phase 5 Grpahs'!$A$82:$A$86</c:f>
              <c:strCache>
                <c:ptCount val="5"/>
                <c:pt idx="0">
                  <c:v>Completely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Slightly confident</c:v>
                </c:pt>
                <c:pt idx="4">
                  <c:v>Not at all</c:v>
                </c:pt>
              </c:strCache>
            </c:strRef>
          </c:cat>
          <c:val>
            <c:numRef>
              <c:f>'Phase 5 Grpahs'!$B$82:$B$86</c:f>
              <c:numCache>
                <c:formatCode>0%</c:formatCode>
                <c:ptCount val="5"/>
                <c:pt idx="0">
                  <c:v>0</c:v>
                </c:pt>
                <c:pt idx="1">
                  <c:v>0.43</c:v>
                </c:pt>
                <c:pt idx="2">
                  <c:v>0.43</c:v>
                </c:pt>
                <c:pt idx="3">
                  <c:v>0.14000000000000001</c:v>
                </c:pt>
                <c:pt idx="4">
                  <c:v>0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404484227207458"/>
          <c:y val="0.29469927174596133"/>
          <c:w val="0.17205578665874313"/>
          <c:h val="0.46553084913681564"/>
        </c:manualLayout>
      </c:layout>
      <c:overlay val="0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C2DA-8E74-4872-8CE9-8AE064BEC12C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99D91-7536-4A4A-AE43-D798375607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0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99D91-7536-4A4A-AE43-D7983756073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8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6 was an open ended-response</a:t>
            </a:r>
            <a:r>
              <a:rPr lang="en-US" baseline="0" dirty="0" smtClean="0"/>
              <a:t> question.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99D91-7536-4A4A-AE43-D7983756073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13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7 was an open ended response.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99D91-7536-4A4A-AE43-D7983756073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49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99D91-7536-4A4A-AE43-D7983756073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87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99D91-7536-4A4A-AE43-D798375607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98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99D91-7536-4A4A-AE43-D7983756073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99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99D91-7536-4A4A-AE43-D798375607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34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1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level of agreement on the extent to which the solution that emerged from the PTR process will improve the Program of Study.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bar chart indicates</a:t>
            </a:r>
            <a:r>
              <a:rPr lang="en-US" baseline="0" dirty="0" smtClean="0"/>
              <a:t> the </a:t>
            </a:r>
            <a:r>
              <a:rPr lang="en-US" u="sng" baseline="0" dirty="0" smtClean="0"/>
              <a:t>mean response </a:t>
            </a:r>
            <a:r>
              <a:rPr lang="en-US" baseline="0" dirty="0" smtClean="0"/>
              <a:t>on a scale where Strongly agree (2), Agree (1) middle (0) Disagree (-1) etc.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99D91-7536-4A4A-AE43-D798375607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30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2 asked about the extent to which you agree with your ability</a:t>
            </a:r>
            <a:r>
              <a:rPr lang="en-US" baseline="0" dirty="0" smtClean="0"/>
              <a:t> and commitment to </a:t>
            </a:r>
            <a:r>
              <a:rPr lang="en-US" dirty="0" smtClean="0"/>
              <a:t>sustaining the PTR</a:t>
            </a:r>
            <a:r>
              <a:rPr lang="en-US" baseline="0" dirty="0" smtClean="0"/>
              <a:t> solution.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99D91-7536-4A4A-AE43-D798375607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02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graph represents question</a:t>
            </a:r>
            <a:r>
              <a:rPr lang="en-US" baseline="0" dirty="0" smtClean="0"/>
              <a:t> 3 which is about your agreement that the PTR solution will be extended to other programs of study.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99D91-7536-4A4A-AE43-D798375607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98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question</a:t>
            </a:r>
            <a:r>
              <a:rPr lang="en-US" baseline="0" dirty="0" smtClean="0"/>
              <a:t> number 4. It asked how confident are you that the PTR solution will be sustained.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99D91-7536-4A4A-AE43-D798375607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10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number 5 asked</a:t>
            </a:r>
            <a:r>
              <a:rPr lang="en-US" baseline="0" dirty="0" smtClean="0"/>
              <a:t> you about your belief that the PTR process will be used with other POS.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99D91-7536-4A4A-AE43-D7983756073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1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C068-607B-46E8-BE4B-EA62812999A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625C-72D8-4FB9-9539-1C49AE15A5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C068-607B-46E8-BE4B-EA62812999A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625C-72D8-4FB9-9539-1C49AE15A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C068-607B-46E8-BE4B-EA62812999A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625C-72D8-4FB9-9539-1C49AE15A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C068-607B-46E8-BE4B-EA62812999A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625C-72D8-4FB9-9539-1C49AE15A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C068-607B-46E8-BE4B-EA62812999A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625C-72D8-4FB9-9539-1C49AE15A5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C068-607B-46E8-BE4B-EA62812999A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625C-72D8-4FB9-9539-1C49AE15A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C068-607B-46E8-BE4B-EA62812999A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625C-72D8-4FB9-9539-1C49AE15A5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C068-607B-46E8-BE4B-EA62812999A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625C-72D8-4FB9-9539-1C49AE15A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C068-607B-46E8-BE4B-EA62812999A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625C-72D8-4FB9-9539-1C49AE15A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C068-607B-46E8-BE4B-EA62812999A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625C-72D8-4FB9-9539-1C49AE15A5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C068-607B-46E8-BE4B-EA62812999A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625C-72D8-4FB9-9539-1C49AE15A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9EC068-607B-46E8-BE4B-EA62812999A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CA625C-72D8-4FB9-9539-1C49AE15A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Did We Learn?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32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Comments about </a:t>
            </a:r>
            <a:r>
              <a:rPr lang="en-US" sz="3100" b="1" u="sng" dirty="0"/>
              <a:t>sustaining the PTR solution(s)</a:t>
            </a:r>
            <a:r>
              <a:rPr lang="en-US" sz="3100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Comments about applying</a:t>
            </a:r>
            <a:r>
              <a:rPr lang="en-US" sz="3100" b="1" u="sng" dirty="0"/>
              <a:t> PTR to other </a:t>
            </a:r>
            <a:r>
              <a:rPr lang="en-US" sz="3100" b="1" u="sng" dirty="0" smtClean="0"/>
              <a:t/>
            </a:r>
            <a:br>
              <a:rPr lang="en-US" sz="3100" b="1" u="sng" dirty="0" smtClean="0"/>
            </a:br>
            <a:r>
              <a:rPr lang="en-US" sz="3100" b="1" u="sng" dirty="0" smtClean="0"/>
              <a:t>Programs </a:t>
            </a:r>
            <a:r>
              <a:rPr lang="en-US" sz="3100" b="1" u="sng" dirty="0"/>
              <a:t>of Study</a:t>
            </a:r>
            <a:r>
              <a:rPr lang="en-US" sz="3100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Your comments in general: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are our reflections/observations of the survey findings?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653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Did We Learn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21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Feel About What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085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48600" cy="2613025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 &amp; reflection:  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survey results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315200" cy="1752600"/>
          </a:xfrm>
        </p:spPr>
        <p:txBody>
          <a:bodyPr/>
          <a:lstStyle/>
          <a:p>
            <a:r>
              <a:rPr lang="en-US" dirty="0" smtClean="0"/>
              <a:t>Name of  PTR Partnership </a:t>
            </a:r>
          </a:p>
          <a:p>
            <a:r>
              <a:rPr lang="en-US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49716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7354701"/>
              </p:ext>
            </p:extLst>
          </p:nvPr>
        </p:nvGraphicFramePr>
        <p:xfrm>
          <a:off x="838200" y="838200"/>
          <a:ext cx="8001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762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739561"/>
              </p:ext>
            </p:extLst>
          </p:nvPr>
        </p:nvGraphicFramePr>
        <p:xfrm>
          <a:off x="381000" y="7620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087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3477577"/>
              </p:ext>
            </p:extLst>
          </p:nvPr>
        </p:nvGraphicFramePr>
        <p:xfrm>
          <a:off x="914400" y="990600"/>
          <a:ext cx="7696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666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992763"/>
              </p:ext>
            </p:extLst>
          </p:nvPr>
        </p:nvGraphicFramePr>
        <p:xfrm>
          <a:off x="609600" y="838200"/>
          <a:ext cx="7772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519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779543"/>
              </p:ext>
            </p:extLst>
          </p:nvPr>
        </p:nvGraphicFramePr>
        <p:xfrm>
          <a:off x="533400" y="762000"/>
          <a:ext cx="8077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13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801</TotalTime>
  <Words>321</Words>
  <Application>Microsoft Office PowerPoint</Application>
  <PresentationFormat>On-screen Show (4:3)</PresentationFormat>
  <Paragraphs>40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What Did We Learn?</vt:lpstr>
      <vt:lpstr>How Did We Learn It?</vt:lpstr>
      <vt:lpstr>How Do We Feel About What We Learned?</vt:lpstr>
      <vt:lpstr>Review &amp; reflection:   survey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Comments about sustaining the PTR solution(s): </vt:lpstr>
      <vt:lpstr>Comments about applying PTR to other  Programs of Study: </vt:lpstr>
      <vt:lpstr>Your comments in general: </vt:lpstr>
      <vt:lpstr>What are our reflections/observations of the survey findings?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Bragg, Debra D</dc:creator>
  <cp:lastModifiedBy>Jones, Ann Christine</cp:lastModifiedBy>
  <cp:revision>58</cp:revision>
  <cp:lastPrinted>2011-04-28T21:34:15Z</cp:lastPrinted>
  <dcterms:created xsi:type="dcterms:W3CDTF">2011-02-27T04:01:55Z</dcterms:created>
  <dcterms:modified xsi:type="dcterms:W3CDTF">2014-04-03T17:32:40Z</dcterms:modified>
</cp:coreProperties>
</file>