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notesSlides/notesSlide12.xml" ContentType="application/vnd.openxmlformats-officedocument.presentationml.notesSlide+xml"/>
  <Override PartName="/ppt/charts/chart2.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341" r:id="rId5"/>
    <p:sldId id="436" r:id="rId6"/>
    <p:sldId id="421" r:id="rId7"/>
    <p:sldId id="428" r:id="rId8"/>
    <p:sldId id="422" r:id="rId9"/>
    <p:sldId id="423" r:id="rId10"/>
    <p:sldId id="424" r:id="rId11"/>
    <p:sldId id="425" r:id="rId12"/>
    <p:sldId id="434" r:id="rId13"/>
    <p:sldId id="433" r:id="rId14"/>
    <p:sldId id="432" r:id="rId15"/>
    <p:sldId id="431" r:id="rId16"/>
    <p:sldId id="429" r:id="rId17"/>
    <p:sldId id="430" r:id="rId18"/>
    <p:sldId id="42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User" initials="WU" lastIdx="11" clrIdx="0"/>
  <p:cmAuthor id="1" name="Sarah Cosgrove" initials="SJC"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541" autoAdjust="0"/>
    <p:restoredTop sz="92541" autoAdjust="0"/>
  </p:normalViewPr>
  <p:slideViewPr>
    <p:cSldViewPr>
      <p:cViewPr varScale="1">
        <p:scale>
          <a:sx n="100" d="100"/>
          <a:sy n="100" d="100"/>
        </p:scale>
        <p:origin x="82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shuman\Desktop\employer%20surve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'[employer survey.xlsx]Sheet3'!$B$5:$B$6</c:f>
              <c:strCache>
                <c:ptCount val="1"/>
                <c:pt idx="0">
                  <c:v>Significant Impact</c:v>
                </c:pt>
              </c:strCache>
            </c:strRef>
          </c:tx>
          <c:spPr>
            <a:solidFill>
              <a:srgbClr val="C0C50B"/>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'[employer survey.xlsx]Sheet3'!$A$7:$A$19</c:f>
              <c:strCache>
                <c:ptCount val="13"/>
                <c:pt idx="0">
                  <c:v>Reduced recruiting costs</c:v>
                </c:pt>
                <c:pt idx="1">
                  <c:v>Improved hiring practices</c:v>
                </c:pt>
                <c:pt idx="2">
                  <c:v>Decreased on-the-job training time/cost</c:v>
                </c:pt>
                <c:pt idx="3">
                  <c:v>Improved employee retention/reduced turnover</c:v>
                </c:pt>
                <c:pt idx="4">
                  <c:v>More incumbent worker promotions</c:v>
                </c:pt>
                <c:pt idx="5">
                  <c:v>Better promotion decisions</c:v>
                </c:pt>
                <c:pt idx="6">
                  <c:v>Increased employee engagement</c:v>
                </c:pt>
                <c:pt idx="7">
                  <c:v>Improved employee morale</c:v>
                </c:pt>
                <c:pt idx="8">
                  <c:v>Enhanced workplace safety</c:v>
                </c:pt>
                <c:pt idx="9">
                  <c:v>Enhanced quality practices</c:v>
                </c:pt>
                <c:pt idx="10">
                  <c:v>Enhanced teamwork</c:v>
                </c:pt>
                <c:pt idx="11">
                  <c:v>Increased productivity</c:v>
                </c:pt>
                <c:pt idx="12">
                  <c:v>Improved company performance</c:v>
                </c:pt>
              </c:strCache>
            </c:strRef>
          </c:cat>
          <c:val>
            <c:numRef>
              <c:f>'[employer survey.xlsx]Sheet3'!$B$7:$B$19</c:f>
              <c:numCache>
                <c:formatCode>General</c:formatCode>
                <c:ptCount val="13"/>
                <c:pt idx="0">
                  <c:v>1</c:v>
                </c:pt>
                <c:pt idx="1">
                  <c:v>3</c:v>
                </c:pt>
                <c:pt idx="2">
                  <c:v>5</c:v>
                </c:pt>
                <c:pt idx="3">
                  <c:v>2</c:v>
                </c:pt>
                <c:pt idx="4">
                  <c:v>1</c:v>
                </c:pt>
                <c:pt idx="5">
                  <c:v>2</c:v>
                </c:pt>
                <c:pt idx="6">
                  <c:v>2</c:v>
                </c:pt>
                <c:pt idx="7">
                  <c:v>2</c:v>
                </c:pt>
                <c:pt idx="8">
                  <c:v>8</c:v>
                </c:pt>
                <c:pt idx="9">
                  <c:v>7</c:v>
                </c:pt>
                <c:pt idx="10">
                  <c:v>2</c:v>
                </c:pt>
                <c:pt idx="11">
                  <c:v>5</c:v>
                </c:pt>
                <c:pt idx="12">
                  <c:v>4</c:v>
                </c:pt>
              </c:numCache>
            </c:numRef>
          </c:val>
        </c:ser>
        <c:ser>
          <c:idx val="1"/>
          <c:order val="1"/>
          <c:tx>
            <c:strRef>
              <c:f>'[employer survey.xlsx]Sheet3'!$C$5:$C$6</c:f>
              <c:strCache>
                <c:ptCount val="1"/>
                <c:pt idx="0">
                  <c:v>Modest Impact</c:v>
                </c:pt>
              </c:strCache>
            </c:strRef>
          </c:tx>
          <c:spPr>
            <a:solidFill>
              <a:srgbClr val="DF5F18"/>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'[employer survey.xlsx]Sheet3'!$A$7:$A$19</c:f>
              <c:strCache>
                <c:ptCount val="13"/>
                <c:pt idx="0">
                  <c:v>Reduced recruiting costs</c:v>
                </c:pt>
                <c:pt idx="1">
                  <c:v>Improved hiring practices</c:v>
                </c:pt>
                <c:pt idx="2">
                  <c:v>Decreased on-the-job training time/cost</c:v>
                </c:pt>
                <c:pt idx="3">
                  <c:v>Improved employee retention/reduced turnover</c:v>
                </c:pt>
                <c:pt idx="4">
                  <c:v>More incumbent worker promotions</c:v>
                </c:pt>
                <c:pt idx="5">
                  <c:v>Better promotion decisions</c:v>
                </c:pt>
                <c:pt idx="6">
                  <c:v>Increased employee engagement</c:v>
                </c:pt>
                <c:pt idx="7">
                  <c:v>Improved employee morale</c:v>
                </c:pt>
                <c:pt idx="8">
                  <c:v>Enhanced workplace safety</c:v>
                </c:pt>
                <c:pt idx="9">
                  <c:v>Enhanced quality practices</c:v>
                </c:pt>
                <c:pt idx="10">
                  <c:v>Enhanced teamwork</c:v>
                </c:pt>
                <c:pt idx="11">
                  <c:v>Increased productivity</c:v>
                </c:pt>
                <c:pt idx="12">
                  <c:v>Improved company performance</c:v>
                </c:pt>
              </c:strCache>
            </c:strRef>
          </c:cat>
          <c:val>
            <c:numRef>
              <c:f>'[employer survey.xlsx]Sheet3'!$C$7:$C$19</c:f>
              <c:numCache>
                <c:formatCode>General</c:formatCode>
                <c:ptCount val="13"/>
                <c:pt idx="0">
                  <c:v>5</c:v>
                </c:pt>
                <c:pt idx="1">
                  <c:v>7</c:v>
                </c:pt>
                <c:pt idx="2">
                  <c:v>8</c:v>
                </c:pt>
                <c:pt idx="3">
                  <c:v>8</c:v>
                </c:pt>
                <c:pt idx="4">
                  <c:v>9</c:v>
                </c:pt>
                <c:pt idx="5">
                  <c:v>5</c:v>
                </c:pt>
                <c:pt idx="6">
                  <c:v>8</c:v>
                </c:pt>
                <c:pt idx="7">
                  <c:v>8</c:v>
                </c:pt>
                <c:pt idx="8">
                  <c:v>5</c:v>
                </c:pt>
                <c:pt idx="9">
                  <c:v>8</c:v>
                </c:pt>
                <c:pt idx="10">
                  <c:v>7</c:v>
                </c:pt>
                <c:pt idx="11">
                  <c:v>8</c:v>
                </c:pt>
                <c:pt idx="12">
                  <c:v>7</c:v>
                </c:pt>
              </c:numCache>
            </c:numRef>
          </c:val>
        </c:ser>
        <c:ser>
          <c:idx val="2"/>
          <c:order val="2"/>
          <c:tx>
            <c:strRef>
              <c:f>'[employer survey.xlsx]Sheet3'!$D$5:$D$6</c:f>
              <c:strCache>
                <c:ptCount val="1"/>
                <c:pt idx="0">
                  <c:v>No Impact</c:v>
                </c:pt>
              </c:strCache>
            </c:strRef>
          </c:tx>
          <c:spPr>
            <a:solidFill>
              <a:srgbClr val="16B5EC"/>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'[employer survey.xlsx]Sheet3'!$A$7:$A$19</c:f>
              <c:strCache>
                <c:ptCount val="13"/>
                <c:pt idx="0">
                  <c:v>Reduced recruiting costs</c:v>
                </c:pt>
                <c:pt idx="1">
                  <c:v>Improved hiring practices</c:v>
                </c:pt>
                <c:pt idx="2">
                  <c:v>Decreased on-the-job training time/cost</c:v>
                </c:pt>
                <c:pt idx="3">
                  <c:v>Improved employee retention/reduced turnover</c:v>
                </c:pt>
                <c:pt idx="4">
                  <c:v>More incumbent worker promotions</c:v>
                </c:pt>
                <c:pt idx="5">
                  <c:v>Better promotion decisions</c:v>
                </c:pt>
                <c:pt idx="6">
                  <c:v>Increased employee engagement</c:v>
                </c:pt>
                <c:pt idx="7">
                  <c:v>Improved employee morale</c:v>
                </c:pt>
                <c:pt idx="8">
                  <c:v>Enhanced workplace safety</c:v>
                </c:pt>
                <c:pt idx="9">
                  <c:v>Enhanced quality practices</c:v>
                </c:pt>
                <c:pt idx="10">
                  <c:v>Enhanced teamwork</c:v>
                </c:pt>
                <c:pt idx="11">
                  <c:v>Increased productivity</c:v>
                </c:pt>
                <c:pt idx="12">
                  <c:v>Improved company performance</c:v>
                </c:pt>
              </c:strCache>
            </c:strRef>
          </c:cat>
          <c:val>
            <c:numRef>
              <c:f>'[employer survey.xlsx]Sheet3'!$D$7:$D$19</c:f>
              <c:numCache>
                <c:formatCode>General</c:formatCode>
                <c:ptCount val="13"/>
                <c:pt idx="0">
                  <c:v>10</c:v>
                </c:pt>
                <c:pt idx="1">
                  <c:v>7</c:v>
                </c:pt>
                <c:pt idx="2">
                  <c:v>4</c:v>
                </c:pt>
                <c:pt idx="3">
                  <c:v>6</c:v>
                </c:pt>
                <c:pt idx="4">
                  <c:v>5</c:v>
                </c:pt>
                <c:pt idx="5">
                  <c:v>9</c:v>
                </c:pt>
                <c:pt idx="6">
                  <c:v>7</c:v>
                </c:pt>
                <c:pt idx="7">
                  <c:v>7</c:v>
                </c:pt>
                <c:pt idx="8">
                  <c:v>4</c:v>
                </c:pt>
                <c:pt idx="9">
                  <c:v>3</c:v>
                </c:pt>
                <c:pt idx="10">
                  <c:v>7</c:v>
                </c:pt>
                <c:pt idx="11">
                  <c:v>5</c:v>
                </c:pt>
                <c:pt idx="12">
                  <c:v>6</c:v>
                </c:pt>
              </c:numCache>
            </c:numRef>
          </c:val>
        </c:ser>
        <c:dLbls>
          <c:showLegendKey val="0"/>
          <c:showVal val="0"/>
          <c:showCatName val="0"/>
          <c:showSerName val="0"/>
          <c:showPercent val="0"/>
          <c:showBubbleSize val="0"/>
        </c:dLbls>
        <c:gapWidth val="150"/>
        <c:overlap val="100"/>
        <c:axId val="250606952"/>
        <c:axId val="250607344"/>
      </c:barChart>
      <c:catAx>
        <c:axId val="250606952"/>
        <c:scaling>
          <c:orientation val="minMax"/>
        </c:scaling>
        <c:delete val="0"/>
        <c:axPos val="l"/>
        <c:numFmt formatCode="General" sourceLinked="0"/>
        <c:majorTickMark val="out"/>
        <c:minorTickMark val="none"/>
        <c:tickLblPos val="nextTo"/>
        <c:txPr>
          <a:bodyPr/>
          <a:lstStyle/>
          <a:p>
            <a:pPr>
              <a:defRPr sz="1200">
                <a:latin typeface="+mn-lt"/>
                <a:cs typeface="Times New Roman" panose="02020603050405020304" pitchFamily="18" charset="0"/>
              </a:defRPr>
            </a:pPr>
            <a:endParaRPr lang="en-US"/>
          </a:p>
        </c:txPr>
        <c:crossAx val="250607344"/>
        <c:crosses val="autoZero"/>
        <c:auto val="1"/>
        <c:lblAlgn val="l"/>
        <c:lblOffset val="100"/>
        <c:noMultiLvlLbl val="0"/>
      </c:catAx>
      <c:valAx>
        <c:axId val="250607344"/>
        <c:scaling>
          <c:orientation val="minMax"/>
          <c:max val="1"/>
          <c:min val="0"/>
        </c:scaling>
        <c:delete val="0"/>
        <c:axPos val="b"/>
        <c:majorGridlines/>
        <c:numFmt formatCode="0%" sourceLinked="1"/>
        <c:majorTickMark val="out"/>
        <c:minorTickMark val="none"/>
        <c:tickLblPos val="nextTo"/>
        <c:txPr>
          <a:bodyPr/>
          <a:lstStyle/>
          <a:p>
            <a:pPr>
              <a:defRPr sz="1200">
                <a:latin typeface="+mn-lt"/>
                <a:cs typeface="Times New Roman" panose="02020603050405020304" pitchFamily="18" charset="0"/>
              </a:defRPr>
            </a:pPr>
            <a:endParaRPr lang="en-US"/>
          </a:p>
        </c:txPr>
        <c:crossAx val="250606952"/>
        <c:crosses val="autoZero"/>
        <c:crossBetween val="between"/>
        <c:majorUnit val="0.2"/>
      </c:valAx>
    </c:plotArea>
    <c:legend>
      <c:legendPos val="r"/>
      <c:layout>
        <c:manualLayout>
          <c:xMode val="edge"/>
          <c:yMode val="edge"/>
          <c:x val="0.81165091863517058"/>
          <c:y val="0.34374669215730752"/>
          <c:w val="0.16824609423822023"/>
          <c:h val="0.16875344285667995"/>
        </c:manualLayout>
      </c:layout>
      <c:overlay val="0"/>
      <c:txPr>
        <a:bodyPr/>
        <a:lstStyle/>
        <a:p>
          <a:pPr>
            <a:spcAft>
              <a:spcPts val="600"/>
            </a:spcAft>
            <a:defRPr sz="1200">
              <a:latin typeface="+mn-lt"/>
              <a:cs typeface="Times New Roman" panose="02020603050405020304" pitchFamily="18" charset="0"/>
            </a:defRPr>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0032129825537029"/>
          <c:y val="5.8447488584474884E-2"/>
          <c:w val="0.3843986633204094"/>
          <c:h val="0.86830446194225719"/>
        </c:manualLayout>
      </c:layout>
      <c:barChart>
        <c:barDir val="bar"/>
        <c:grouping val="percentStacked"/>
        <c:varyColors val="0"/>
        <c:ser>
          <c:idx val="0"/>
          <c:order val="0"/>
          <c:tx>
            <c:strRef>
              <c:f>Sheet4!$B$5</c:f>
              <c:strCache>
                <c:ptCount val="1"/>
                <c:pt idx="0">
                  <c:v>Already experienced this benefit</c:v>
                </c:pt>
              </c:strCache>
            </c:strRef>
          </c:tx>
          <c:spPr>
            <a:solidFill>
              <a:srgbClr val="C0C50B"/>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Sheet4!$A$6:$A$10</c:f>
              <c:strCache>
                <c:ptCount val="5"/>
                <c:pt idx="0">
                  <c:v>Access to broader pool for recruiting</c:v>
                </c:pt>
                <c:pt idx="1">
                  <c:v>Reduced recruiting costs for entry level NAC-related positions</c:v>
                </c:pt>
                <c:pt idx="2">
                  <c:v>Decreased on-the-job training time/cost</c:v>
                </c:pt>
                <c:pt idx="3">
                  <c:v>Improved employee retention/reduced turnover</c:v>
                </c:pt>
                <c:pt idx="4">
                  <c:v>Access to training or upgrading skills of my current workers</c:v>
                </c:pt>
              </c:strCache>
            </c:strRef>
          </c:cat>
          <c:val>
            <c:numRef>
              <c:f>Sheet4!$B$6:$B$10</c:f>
              <c:numCache>
                <c:formatCode>General</c:formatCode>
                <c:ptCount val="5"/>
                <c:pt idx="0">
                  <c:v>13</c:v>
                </c:pt>
                <c:pt idx="1">
                  <c:v>6</c:v>
                </c:pt>
                <c:pt idx="2">
                  <c:v>9</c:v>
                </c:pt>
                <c:pt idx="3">
                  <c:v>4</c:v>
                </c:pt>
                <c:pt idx="4">
                  <c:v>3</c:v>
                </c:pt>
              </c:numCache>
            </c:numRef>
          </c:val>
        </c:ser>
        <c:ser>
          <c:idx val="1"/>
          <c:order val="1"/>
          <c:tx>
            <c:strRef>
              <c:f>Sheet4!$C$5</c:f>
              <c:strCache>
                <c:ptCount val="1"/>
                <c:pt idx="0">
                  <c:v>Have not yet experienced this benefit, but expect to in the future</c:v>
                </c:pt>
              </c:strCache>
            </c:strRef>
          </c:tx>
          <c:spPr>
            <a:solidFill>
              <a:srgbClr val="DF5F18"/>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Sheet4!$A$6:$A$10</c:f>
              <c:strCache>
                <c:ptCount val="5"/>
                <c:pt idx="0">
                  <c:v>Access to broader pool for recruiting</c:v>
                </c:pt>
                <c:pt idx="1">
                  <c:v>Reduced recruiting costs for entry level NAC-related positions</c:v>
                </c:pt>
                <c:pt idx="2">
                  <c:v>Decreased on-the-job training time/cost</c:v>
                </c:pt>
                <c:pt idx="3">
                  <c:v>Improved employee retention/reduced turnover</c:v>
                </c:pt>
                <c:pt idx="4">
                  <c:v>Access to training or upgrading skills of my current workers</c:v>
                </c:pt>
              </c:strCache>
            </c:strRef>
          </c:cat>
          <c:val>
            <c:numRef>
              <c:f>Sheet4!$C$6:$C$10</c:f>
              <c:numCache>
                <c:formatCode>General</c:formatCode>
                <c:ptCount val="5"/>
                <c:pt idx="0">
                  <c:v>10</c:v>
                </c:pt>
                <c:pt idx="1">
                  <c:v>10</c:v>
                </c:pt>
                <c:pt idx="2">
                  <c:v>7</c:v>
                </c:pt>
                <c:pt idx="3">
                  <c:v>10</c:v>
                </c:pt>
                <c:pt idx="4">
                  <c:v>13</c:v>
                </c:pt>
              </c:numCache>
            </c:numRef>
          </c:val>
        </c:ser>
        <c:ser>
          <c:idx val="2"/>
          <c:order val="2"/>
          <c:tx>
            <c:strRef>
              <c:f>Sheet4!$D$5</c:f>
              <c:strCache>
                <c:ptCount val="1"/>
                <c:pt idx="0">
                  <c:v>Do not expect to experience this benefit</c:v>
                </c:pt>
              </c:strCache>
            </c:strRef>
          </c:tx>
          <c:spPr>
            <a:solidFill>
              <a:srgbClr val="16B5EC"/>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Sheet4!$A$6:$A$10</c:f>
              <c:strCache>
                <c:ptCount val="5"/>
                <c:pt idx="0">
                  <c:v>Access to broader pool for recruiting</c:v>
                </c:pt>
                <c:pt idx="1">
                  <c:v>Reduced recruiting costs for entry level NAC-related positions</c:v>
                </c:pt>
                <c:pt idx="2">
                  <c:v>Decreased on-the-job training time/cost</c:v>
                </c:pt>
                <c:pt idx="3">
                  <c:v>Improved employee retention/reduced turnover</c:v>
                </c:pt>
                <c:pt idx="4">
                  <c:v>Access to training or upgrading skills of my current workers</c:v>
                </c:pt>
              </c:strCache>
            </c:strRef>
          </c:cat>
          <c:val>
            <c:numRef>
              <c:f>Sheet4!$D$6:$D$10</c:f>
              <c:numCache>
                <c:formatCode>General</c:formatCode>
                <c:ptCount val="5"/>
                <c:pt idx="0">
                  <c:v>2</c:v>
                </c:pt>
                <c:pt idx="1">
                  <c:v>7</c:v>
                </c:pt>
                <c:pt idx="2">
                  <c:v>7</c:v>
                </c:pt>
                <c:pt idx="3">
                  <c:v>9</c:v>
                </c:pt>
                <c:pt idx="4">
                  <c:v>7</c:v>
                </c:pt>
              </c:numCache>
            </c:numRef>
          </c:val>
        </c:ser>
        <c:dLbls>
          <c:showLegendKey val="0"/>
          <c:showVal val="0"/>
          <c:showCatName val="0"/>
          <c:showSerName val="0"/>
          <c:showPercent val="0"/>
          <c:showBubbleSize val="0"/>
        </c:dLbls>
        <c:gapWidth val="150"/>
        <c:overlap val="100"/>
        <c:axId val="250783832"/>
        <c:axId val="250784224"/>
      </c:barChart>
      <c:catAx>
        <c:axId val="250783832"/>
        <c:scaling>
          <c:orientation val="minMax"/>
        </c:scaling>
        <c:delete val="0"/>
        <c:axPos val="l"/>
        <c:numFmt formatCode="General" sourceLinked="0"/>
        <c:majorTickMark val="out"/>
        <c:minorTickMark val="none"/>
        <c:tickLblPos val="nextTo"/>
        <c:txPr>
          <a:bodyPr/>
          <a:lstStyle/>
          <a:p>
            <a:pPr>
              <a:defRPr sz="1200">
                <a:latin typeface="+mn-lt"/>
                <a:cs typeface="Times New Roman" panose="02020603050405020304" pitchFamily="18" charset="0"/>
              </a:defRPr>
            </a:pPr>
            <a:endParaRPr lang="en-US"/>
          </a:p>
        </c:txPr>
        <c:crossAx val="250784224"/>
        <c:crosses val="autoZero"/>
        <c:auto val="1"/>
        <c:lblAlgn val="ctr"/>
        <c:lblOffset val="100"/>
        <c:noMultiLvlLbl val="0"/>
      </c:catAx>
      <c:valAx>
        <c:axId val="250784224"/>
        <c:scaling>
          <c:orientation val="minMax"/>
        </c:scaling>
        <c:delete val="0"/>
        <c:axPos val="b"/>
        <c:majorGridlines/>
        <c:numFmt formatCode="0%" sourceLinked="1"/>
        <c:majorTickMark val="out"/>
        <c:minorTickMark val="none"/>
        <c:tickLblPos val="nextTo"/>
        <c:txPr>
          <a:bodyPr/>
          <a:lstStyle/>
          <a:p>
            <a:pPr>
              <a:defRPr sz="1200">
                <a:latin typeface="+mn-lt"/>
                <a:cs typeface="Times New Roman" panose="02020603050405020304" pitchFamily="18" charset="0"/>
              </a:defRPr>
            </a:pPr>
            <a:endParaRPr lang="en-US"/>
          </a:p>
        </c:txPr>
        <c:crossAx val="250783832"/>
        <c:crosses val="autoZero"/>
        <c:crossBetween val="between"/>
        <c:majorUnit val="0.2"/>
      </c:valAx>
    </c:plotArea>
    <c:legend>
      <c:legendPos val="r"/>
      <c:legendEntry>
        <c:idx val="0"/>
        <c:txPr>
          <a:bodyPr/>
          <a:lstStyle/>
          <a:p>
            <a:pPr>
              <a:defRPr sz="1200">
                <a:latin typeface="+mn-lt"/>
                <a:cs typeface="Times New Roman" panose="02020603050405020304" pitchFamily="18" charset="0"/>
              </a:defRPr>
            </a:pPr>
            <a:endParaRPr lang="en-US"/>
          </a:p>
        </c:txPr>
      </c:legendEntry>
      <c:legendEntry>
        <c:idx val="1"/>
        <c:txPr>
          <a:bodyPr/>
          <a:lstStyle/>
          <a:p>
            <a:pPr>
              <a:defRPr sz="1200">
                <a:latin typeface="+mn-lt"/>
                <a:cs typeface="Times New Roman" panose="02020603050405020304" pitchFamily="18" charset="0"/>
              </a:defRPr>
            </a:pPr>
            <a:endParaRPr lang="en-US"/>
          </a:p>
        </c:txPr>
      </c:legendEntry>
      <c:legendEntry>
        <c:idx val="2"/>
        <c:txPr>
          <a:bodyPr/>
          <a:lstStyle/>
          <a:p>
            <a:pPr>
              <a:defRPr sz="1200">
                <a:latin typeface="+mn-lt"/>
                <a:cs typeface="Times New Roman" panose="02020603050405020304" pitchFamily="18" charset="0"/>
              </a:defRPr>
            </a:pPr>
            <a:endParaRPr lang="en-US"/>
          </a:p>
        </c:txPr>
      </c:legendEntry>
      <c:layout>
        <c:manualLayout>
          <c:xMode val="edge"/>
          <c:yMode val="edge"/>
          <c:x val="0.70159739422243583"/>
          <c:y val="0.21883245363560325"/>
          <c:w val="0.29840254178753972"/>
          <c:h val="0.41241445207524635"/>
        </c:manualLayout>
      </c:layout>
      <c:overlay val="0"/>
      <c:txPr>
        <a:bodyPr/>
        <a:lstStyle/>
        <a:p>
          <a:pPr>
            <a:defRPr sz="1200">
              <a:latin typeface="+mn-lt"/>
              <a:cs typeface="Times New Roman" panose="02020603050405020304" pitchFamily="18" charset="0"/>
            </a:defRPr>
          </a:pPr>
          <a:endParaRPr lang="en-US"/>
        </a:p>
      </c:txPr>
    </c:legend>
    <c:plotVisOnly val="1"/>
    <c:dispBlanksAs val="gap"/>
    <c:showDLblsOverMax val="0"/>
  </c:chart>
  <c:txPr>
    <a:bodyPr/>
    <a:lstStyle/>
    <a:p>
      <a:pPr>
        <a:defRPr>
          <a:solidFill>
            <a:schemeClr val="tx1"/>
          </a:solidFil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CBCD82-46D4-443F-9DA5-0D982EC62004}" type="datetimeFigureOut">
              <a:rPr lang="en-US" smtClean="0"/>
              <a:t>11/3/2015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0BB205-2DA1-4EAA-960C-C683B922CE2F}" type="slidenum">
              <a:rPr lang="en-US" smtClean="0"/>
              <a:t>‹#›</a:t>
            </a:fld>
            <a:endParaRPr lang="en-US" dirty="0"/>
          </a:p>
        </p:txBody>
      </p:sp>
    </p:spTree>
    <p:extLst>
      <p:ext uri="{BB962C8B-B14F-4D97-AF65-F5344CB8AC3E}">
        <p14:creationId xmlns:p14="http://schemas.microsoft.com/office/powerpoint/2010/main" val="1567243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0BB205-2DA1-4EAA-960C-C683B922CE2F}"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850460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0BB205-2DA1-4EAA-960C-C683B922CE2F}"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8504602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0BB205-2DA1-4EAA-960C-C683B922CE2F}"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8504602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0BB205-2DA1-4EAA-960C-C683B922CE2F}"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8504602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0BB205-2DA1-4EAA-960C-C683B922CE2F}"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8504602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0BB205-2DA1-4EAA-960C-C683B922CE2F}"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8504602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0BB205-2DA1-4EAA-960C-C683B922CE2F}"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850460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0BB205-2DA1-4EAA-960C-C683B922CE2F}"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850460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0BB205-2DA1-4EAA-960C-C683B922CE2F}"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850460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0BB205-2DA1-4EAA-960C-C683B922CE2F}"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850460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0BB205-2DA1-4EAA-960C-C683B922CE2F}"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850460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0BB205-2DA1-4EAA-960C-C683B922CE2F}"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850460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0BB205-2DA1-4EAA-960C-C683B922CE2F}"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850460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0BB205-2DA1-4EAA-960C-C683B922CE2F}"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850460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Themes are presented below with the frequency of responses indicated in parentheses.</a:t>
            </a:r>
          </a:p>
          <a:p>
            <a:pPr lvl="0"/>
            <a:r>
              <a:rPr lang="en-US" sz="1200" kern="1200" dirty="0" smtClean="0">
                <a:solidFill>
                  <a:schemeClr val="tx1"/>
                </a:solidFill>
                <a:effectLst/>
                <a:latin typeface="+mn-lt"/>
                <a:ea typeface="+mn-ea"/>
                <a:cs typeface="+mn-cs"/>
              </a:rPr>
              <a:t>Implement the program to prepare and employ graduates (37)</a:t>
            </a:r>
          </a:p>
          <a:p>
            <a:pPr lvl="0"/>
            <a:r>
              <a:rPr lang="en-US" sz="1200" kern="1200" dirty="0" smtClean="0">
                <a:solidFill>
                  <a:schemeClr val="tx1"/>
                </a:solidFill>
                <a:effectLst/>
                <a:latin typeface="+mn-lt"/>
                <a:ea typeface="+mn-ea"/>
                <a:cs typeface="+mn-cs"/>
              </a:rPr>
              <a:t>Incorporate industry-based credentials into the program (21)</a:t>
            </a:r>
          </a:p>
          <a:p>
            <a:pPr lvl="0"/>
            <a:r>
              <a:rPr lang="en-US" sz="1200" kern="1200" dirty="0" smtClean="0">
                <a:solidFill>
                  <a:schemeClr val="tx1"/>
                </a:solidFill>
                <a:effectLst/>
                <a:latin typeface="+mn-lt"/>
                <a:ea typeface="+mn-ea"/>
                <a:cs typeface="+mn-cs"/>
              </a:rPr>
              <a:t>Recruit and involve students in the program (12)</a:t>
            </a:r>
          </a:p>
          <a:p>
            <a:pPr lvl="0"/>
            <a:r>
              <a:rPr lang="en-US" sz="1200" kern="1200" dirty="0" smtClean="0">
                <a:solidFill>
                  <a:schemeClr val="tx1"/>
                </a:solidFill>
                <a:effectLst/>
                <a:latin typeface="+mn-lt"/>
                <a:ea typeface="+mn-ea"/>
                <a:cs typeface="+mn-cs"/>
              </a:rPr>
              <a:t>Increase employer engagement and public awareness (10)</a:t>
            </a:r>
          </a:p>
          <a:p>
            <a:pPr lvl="0"/>
            <a:r>
              <a:rPr lang="en-US" sz="1200" kern="1200" dirty="0" smtClean="0">
                <a:solidFill>
                  <a:schemeClr val="tx1"/>
                </a:solidFill>
                <a:effectLst/>
                <a:latin typeface="+mn-lt"/>
                <a:ea typeface="+mn-ea"/>
                <a:cs typeface="+mn-cs"/>
              </a:rPr>
              <a:t>Meet the needs of employers (7)</a:t>
            </a:r>
          </a:p>
          <a:p>
            <a:pPr lvl="0"/>
            <a:r>
              <a:rPr lang="en-US" sz="1200" kern="1200" dirty="0" smtClean="0">
                <a:solidFill>
                  <a:schemeClr val="tx1"/>
                </a:solidFill>
                <a:effectLst/>
                <a:latin typeface="+mn-lt"/>
                <a:ea typeface="+mn-ea"/>
                <a:cs typeface="+mn-cs"/>
              </a:rPr>
              <a:t>Establish a national credential (3)</a:t>
            </a:r>
          </a:p>
          <a:p>
            <a:endParaRPr lang="en-US" dirty="0"/>
          </a:p>
        </p:txBody>
      </p:sp>
      <p:sp>
        <p:nvSpPr>
          <p:cNvPr id="4" name="Slide Number Placeholder 3"/>
          <p:cNvSpPr>
            <a:spLocks noGrp="1"/>
          </p:cNvSpPr>
          <p:nvPr>
            <p:ph type="sldNum" sz="quarter" idx="10"/>
          </p:nvPr>
        </p:nvSpPr>
        <p:spPr/>
        <p:txBody>
          <a:bodyPr/>
          <a:lstStyle/>
          <a:p>
            <a:fld id="{580BB205-2DA1-4EAA-960C-C683B922CE2F}"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850460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2DB23E-5693-4E8B-AC23-C1A2E417CD83}" type="datetimeFigureOut">
              <a:rPr lang="en-US" smtClean="0"/>
              <a:pPr/>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8941FA-139A-4BB9-AB68-FE479CAEC48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2DB23E-5693-4E8B-AC23-C1A2E417CD83}" type="datetimeFigureOut">
              <a:rPr lang="en-US" smtClean="0"/>
              <a:pPr/>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8941FA-139A-4BB9-AB68-FE479CAEC48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2DB23E-5693-4E8B-AC23-C1A2E417CD83}" type="datetimeFigureOut">
              <a:rPr lang="en-US" smtClean="0"/>
              <a:pPr/>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8941FA-139A-4BB9-AB68-FE479CAEC488}"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
        <p:nvSpPr>
          <p:cNvPr id="9" name="Subtitle 2"/>
          <p:cNvSpPr>
            <a:spLocks noGrp="1"/>
          </p:cNvSpPr>
          <p:nvPr>
            <p:ph type="subTitle" idx="1" hasCustomPrompt="1"/>
          </p:nvPr>
        </p:nvSpPr>
        <p:spPr>
          <a:xfrm>
            <a:off x="685801" y="1582738"/>
            <a:ext cx="7772400" cy="3967162"/>
          </a:xfrm>
          <a:prstGeom prst="rect">
            <a:avLst/>
          </a:prstGeom>
        </p:spPr>
        <p:txBody>
          <a:bodyPr>
            <a:normAutofit/>
          </a:bodyPr>
          <a:lstStyle>
            <a:lvl1pPr marL="0" indent="0" algn="l">
              <a:buNone/>
              <a:defRPr sz="2000" b="0" i="0" cap="none">
                <a:solidFill>
                  <a:schemeClr val="tx1"/>
                </a:solidFill>
                <a:latin typeface="GothamHTF-Book"/>
                <a:cs typeface="GothamHTF-Boo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content style</a:t>
            </a:r>
          </a:p>
        </p:txBody>
      </p:sp>
      <p:sp>
        <p:nvSpPr>
          <p:cNvPr id="10" name="Title 1"/>
          <p:cNvSpPr>
            <a:spLocks noGrp="1"/>
          </p:cNvSpPr>
          <p:nvPr>
            <p:ph type="title" hasCustomPrompt="1"/>
          </p:nvPr>
        </p:nvSpPr>
        <p:spPr>
          <a:xfrm>
            <a:off x="685801" y="660400"/>
            <a:ext cx="7772400" cy="757238"/>
          </a:xfrm>
          <a:prstGeom prst="rect">
            <a:avLst/>
          </a:prstGeom>
        </p:spPr>
        <p:txBody>
          <a:bodyPr>
            <a:normAutofit/>
          </a:bodyPr>
          <a:lstStyle>
            <a:lvl1pPr algn="l">
              <a:defRPr sz="3600" b="1" i="0" cap="all" spc="-150">
                <a:solidFill>
                  <a:schemeClr val="accent1"/>
                </a:solidFill>
                <a:latin typeface="GothamHTF-Medium"/>
                <a:cs typeface="GothamHTF-Medium"/>
              </a:defRPr>
            </a:lvl1pPr>
          </a:lstStyle>
          <a:p>
            <a:r>
              <a:rPr lang="en-US" dirty="0" smtClean="0"/>
              <a:t>Click to Edit Headline</a:t>
            </a:r>
            <a:endParaRPr lang="en-US" dirty="0"/>
          </a:p>
        </p:txBody>
      </p:sp>
      <p:pic>
        <p:nvPicPr>
          <p:cNvPr id="5" name="Picture 4" descr="NAC_Logo_white.jpg"/>
          <p:cNvPicPr>
            <a:picLocks noChangeAspect="1"/>
          </p:cNvPicPr>
          <p:nvPr userDrawn="1"/>
        </p:nvPicPr>
        <p:blipFill>
          <a:blip r:embed="rId2" cstate="print"/>
          <a:stretch>
            <a:fillRect/>
          </a:stretch>
        </p:blipFill>
        <p:spPr>
          <a:xfrm>
            <a:off x="6525768" y="6200648"/>
            <a:ext cx="2188464" cy="37795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2DB23E-5693-4E8B-AC23-C1A2E417CD83}" type="datetimeFigureOut">
              <a:rPr lang="en-US" smtClean="0"/>
              <a:pPr/>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8941FA-139A-4BB9-AB68-FE479CAEC48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2DB23E-5693-4E8B-AC23-C1A2E417CD83}" type="datetimeFigureOut">
              <a:rPr lang="en-US" smtClean="0"/>
              <a:pPr/>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8941FA-139A-4BB9-AB68-FE479CAEC48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2DB23E-5693-4E8B-AC23-C1A2E417CD83}" type="datetimeFigureOut">
              <a:rPr lang="en-US" smtClean="0"/>
              <a:pPr/>
              <a:t>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8941FA-139A-4BB9-AB68-FE479CAEC48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2DB23E-5693-4E8B-AC23-C1A2E417CD83}" type="datetimeFigureOut">
              <a:rPr lang="en-US" smtClean="0"/>
              <a:pPr/>
              <a:t>11/3/2015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48941FA-139A-4BB9-AB68-FE479CAEC48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2DB23E-5693-4E8B-AC23-C1A2E417CD83}" type="datetimeFigureOut">
              <a:rPr lang="en-US" smtClean="0"/>
              <a:pPr/>
              <a:t>11/3/2015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48941FA-139A-4BB9-AB68-FE479CAEC48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2DB23E-5693-4E8B-AC23-C1A2E417CD83}" type="datetimeFigureOut">
              <a:rPr lang="en-US" smtClean="0"/>
              <a:pPr/>
              <a:t>11/3/2015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48941FA-139A-4BB9-AB68-FE479CAEC48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2DB23E-5693-4E8B-AC23-C1A2E417CD83}" type="datetimeFigureOut">
              <a:rPr lang="en-US" smtClean="0"/>
              <a:pPr/>
              <a:t>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8941FA-139A-4BB9-AB68-FE479CAEC48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2DB23E-5693-4E8B-AC23-C1A2E417CD83}" type="datetimeFigureOut">
              <a:rPr lang="en-US" smtClean="0"/>
              <a:pPr/>
              <a:t>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8941FA-139A-4BB9-AB68-FE479CAEC48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2DB23E-5693-4E8B-AC23-C1A2E417CD83}" type="datetimeFigureOut">
              <a:rPr lang="en-US" smtClean="0"/>
              <a:pPr/>
              <a:t>11/3/2015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8941FA-139A-4BB9-AB68-FE479CAEC48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chart" Target="../charts/char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www.oeie.ksu.edu/"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nac-oeie@ksu.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39000">
              <a:schemeClr val="lt1"/>
            </a:gs>
            <a:gs pos="100000">
              <a:schemeClr val="lt1">
                <a:lumMod val="75000"/>
              </a:schemeClr>
            </a:gs>
          </a:gsLst>
          <a:path path="circle">
            <a:fillToRect l="50000" t="-80000" r="50000" b="180000"/>
          </a:path>
        </a:gra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8600" y="5562600"/>
            <a:ext cx="876300" cy="528650"/>
          </a:xfrm>
          <a:prstGeom prst="rect">
            <a:avLst/>
          </a:prstGeom>
        </p:spPr>
      </p:pic>
      <p:sp>
        <p:nvSpPr>
          <p:cNvPr id="7" name="Title 1"/>
          <p:cNvSpPr txBox="1">
            <a:spLocks/>
          </p:cNvSpPr>
          <p:nvPr/>
        </p:nvSpPr>
        <p:spPr>
          <a:xfrm>
            <a:off x="685800" y="2308230"/>
            <a:ext cx="7772400" cy="325437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600" b="1" i="0" kern="1200" cap="all" spc="-150">
                <a:solidFill>
                  <a:schemeClr val="accent1"/>
                </a:solidFill>
                <a:latin typeface="GothamHTF-Medium"/>
                <a:ea typeface="+mj-ea"/>
                <a:cs typeface="GothamHTF-Medium"/>
              </a:defRPr>
            </a:lvl1pPr>
          </a:lstStyle>
          <a:p>
            <a:r>
              <a:rPr lang="en-US" sz="2800" dirty="0" smtClean="0">
                <a:solidFill>
                  <a:schemeClr val="tx1"/>
                </a:solidFill>
                <a:latin typeface="+mn-lt"/>
              </a:rPr>
              <a:t>Chicken or the Egg: Integrating industry recognized certifications in education pathways from the national aviation consortium</a:t>
            </a:r>
            <a:r>
              <a:rPr lang="en-US" sz="3200" dirty="0" smtClean="0">
                <a:solidFill>
                  <a:schemeClr val="tx1"/>
                </a:solidFill>
                <a:latin typeface="+mn-lt"/>
              </a:rPr>
              <a:t/>
            </a:r>
            <a:br>
              <a:rPr lang="en-US" sz="3200" dirty="0" smtClean="0">
                <a:solidFill>
                  <a:schemeClr val="tx1"/>
                </a:solidFill>
                <a:latin typeface="+mn-lt"/>
              </a:rPr>
            </a:br>
            <a:endParaRPr lang="en-US" sz="3200" dirty="0" smtClean="0">
              <a:solidFill>
                <a:schemeClr val="tx1"/>
              </a:solidFill>
              <a:latin typeface="+mn-lt"/>
            </a:endParaRPr>
          </a:p>
          <a:p>
            <a:r>
              <a:rPr lang="en-US" sz="3200" dirty="0" smtClean="0">
                <a:solidFill>
                  <a:schemeClr val="tx1"/>
                </a:solidFill>
                <a:latin typeface="+mn-lt"/>
              </a:rPr>
              <a:t/>
            </a:r>
            <a:br>
              <a:rPr lang="en-US" sz="3200" dirty="0" smtClean="0">
                <a:solidFill>
                  <a:schemeClr val="tx1"/>
                </a:solidFill>
                <a:latin typeface="+mn-lt"/>
              </a:rPr>
            </a:br>
            <a:endParaRPr lang="en-US" sz="3200" dirty="0" smtClean="0">
              <a:solidFill>
                <a:schemeClr val="tx1"/>
              </a:solidFill>
              <a:latin typeface="+mn-lt"/>
            </a:endParaRPr>
          </a:p>
          <a:p>
            <a:r>
              <a:rPr lang="en-US" sz="3200" dirty="0" smtClean="0">
                <a:solidFill>
                  <a:schemeClr val="tx1"/>
                </a:solidFill>
                <a:latin typeface="+mn-lt"/>
              </a:rPr>
              <a:t/>
            </a:r>
            <a:br>
              <a:rPr lang="en-US" sz="3200" dirty="0" smtClean="0">
                <a:solidFill>
                  <a:schemeClr val="tx1"/>
                </a:solidFill>
                <a:latin typeface="+mn-lt"/>
              </a:rPr>
            </a:br>
            <a:r>
              <a:rPr lang="en-US" sz="3200" dirty="0" smtClean="0">
                <a:solidFill>
                  <a:schemeClr val="tx1"/>
                </a:solidFill>
                <a:latin typeface="+mn-lt"/>
              </a:rPr>
              <a:t/>
            </a:r>
            <a:br>
              <a:rPr lang="en-US" sz="3200" dirty="0" smtClean="0">
                <a:solidFill>
                  <a:schemeClr val="tx1"/>
                </a:solidFill>
                <a:latin typeface="+mn-lt"/>
              </a:rPr>
            </a:br>
            <a:r>
              <a:rPr lang="en-US" sz="3200" dirty="0" smtClean="0">
                <a:solidFill>
                  <a:schemeClr val="tx1"/>
                </a:solidFill>
                <a:latin typeface="+mn-lt"/>
              </a:rPr>
              <a:t/>
            </a:r>
            <a:br>
              <a:rPr lang="en-US" sz="3200" dirty="0" smtClean="0">
                <a:solidFill>
                  <a:schemeClr val="tx1"/>
                </a:solidFill>
                <a:latin typeface="+mn-lt"/>
              </a:rPr>
            </a:br>
            <a:endParaRPr lang="en-US" sz="3200" dirty="0">
              <a:solidFill>
                <a:schemeClr val="tx1"/>
              </a:solidFill>
              <a:latin typeface="+mn-lt"/>
            </a:endParaRPr>
          </a:p>
        </p:txBody>
      </p:sp>
      <p:sp>
        <p:nvSpPr>
          <p:cNvPr id="8" name="Subtitle 2"/>
          <p:cNvSpPr>
            <a:spLocks noGrp="1"/>
          </p:cNvSpPr>
          <p:nvPr>
            <p:ph type="subTitle" idx="1"/>
          </p:nvPr>
        </p:nvSpPr>
        <p:spPr>
          <a:xfrm>
            <a:off x="685800" y="3581400"/>
            <a:ext cx="7772400" cy="2057400"/>
          </a:xfrm>
        </p:spPr>
        <p:txBody>
          <a:bodyPr>
            <a:noAutofit/>
          </a:bodyPr>
          <a:lstStyle/>
          <a:p>
            <a:r>
              <a:rPr lang="en-US" sz="2400" dirty="0" smtClean="0">
                <a:latin typeface="+mj-lt"/>
              </a:rPr>
              <a:t>Office of Educational Innovation &amp; Evaluation</a:t>
            </a:r>
          </a:p>
          <a:p>
            <a:r>
              <a:rPr lang="en-US" sz="2400" dirty="0" smtClean="0">
                <a:latin typeface="+mj-lt"/>
              </a:rPr>
              <a:t>NAC Evaluation Team</a:t>
            </a:r>
          </a:p>
          <a:p>
            <a:endParaRPr lang="en-US" sz="2400" dirty="0" smtClean="0">
              <a:latin typeface="+mj-lt"/>
            </a:endParaRPr>
          </a:p>
          <a:p>
            <a:r>
              <a:rPr lang="en-US" dirty="0" smtClean="0">
                <a:latin typeface="+mj-lt"/>
              </a:rPr>
              <a:t>TCI Research Symposium: Evidence of What Works for TAACCCT</a:t>
            </a:r>
          </a:p>
          <a:p>
            <a:r>
              <a:rPr lang="en-US" dirty="0" smtClean="0">
                <a:latin typeface="+mj-lt"/>
              </a:rPr>
              <a:t>November 10, 2015</a:t>
            </a:r>
            <a:endParaRPr lang="en-US" dirty="0">
              <a:latin typeface="+mj-lt"/>
            </a:endParaRPr>
          </a:p>
        </p:txBody>
      </p:sp>
    </p:spTree>
    <p:extLst>
      <p:ext uri="{BB962C8B-B14F-4D97-AF65-F5344CB8AC3E}">
        <p14:creationId xmlns:p14="http://schemas.microsoft.com/office/powerpoint/2010/main" val="42906840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39000">
              <a:schemeClr val="lt1"/>
            </a:gs>
            <a:gs pos="100000">
              <a:schemeClr val="lt1">
                <a:lumMod val="7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solidFill>
                  <a:srgbClr val="00B0F0"/>
                </a:solidFill>
                <a:latin typeface="+mn-lt"/>
              </a:rPr>
              <a:t>Employer Engagement and Industry Certification</a:t>
            </a:r>
            <a:endParaRPr lang="en-US" sz="3200" dirty="0">
              <a:solidFill>
                <a:srgbClr val="00B0F0"/>
              </a:solidFill>
              <a:latin typeface="+mn-lt"/>
            </a:endParaRPr>
          </a:p>
        </p:txBody>
      </p:sp>
      <p:sp>
        <p:nvSpPr>
          <p:cNvPr id="2" name="Subtitle 1"/>
          <p:cNvSpPr>
            <a:spLocks noGrp="1"/>
          </p:cNvSpPr>
          <p:nvPr>
            <p:ph idx="1"/>
          </p:nvPr>
        </p:nvSpPr>
        <p:spPr/>
        <p:txBody>
          <a:bodyPr>
            <a:noAutofit/>
          </a:bodyPr>
          <a:lstStyle/>
          <a:p>
            <a:pPr marL="571500" indent="-571500">
              <a:buFont typeface="Arial" panose="020B0604020202020204" pitchFamily="34" charset="0"/>
              <a:buChar char="•"/>
            </a:pPr>
            <a:r>
              <a:rPr lang="en-US" sz="3600" dirty="0" smtClean="0">
                <a:latin typeface="+mn-lt"/>
              </a:rPr>
              <a:t>Online survey to employers </a:t>
            </a:r>
          </a:p>
          <a:p>
            <a:pPr marL="971550" lvl="1" indent="-571500">
              <a:buFont typeface="Courier New" panose="02070309020205020404" pitchFamily="49" charset="0"/>
              <a:buChar char="o"/>
            </a:pPr>
            <a:r>
              <a:rPr lang="en-US" dirty="0" smtClean="0">
                <a:latin typeface="+mn-lt"/>
              </a:rPr>
              <a:t>Those that have hired NAC students</a:t>
            </a:r>
          </a:p>
          <a:p>
            <a:pPr marL="971550" lvl="1" indent="-571500">
              <a:buFont typeface="Courier New" panose="02070309020205020404" pitchFamily="49" charset="0"/>
              <a:buChar char="o"/>
            </a:pPr>
            <a:r>
              <a:rPr lang="en-US" dirty="0" smtClean="0">
                <a:latin typeface="+mn-lt"/>
              </a:rPr>
              <a:t>Partners in NAC</a:t>
            </a:r>
          </a:p>
          <a:p>
            <a:pPr marL="571500" indent="-571500">
              <a:buFont typeface="Arial" panose="020B0604020202020204" pitchFamily="34" charset="0"/>
              <a:buChar char="•"/>
            </a:pPr>
            <a:r>
              <a:rPr lang="en-US" sz="3600" dirty="0" smtClean="0">
                <a:latin typeface="+mn-lt"/>
              </a:rPr>
              <a:t>Perceptions of: </a:t>
            </a:r>
          </a:p>
          <a:p>
            <a:pPr marL="971550" lvl="1" indent="-571500">
              <a:buFont typeface="Courier New" panose="02070309020205020404" pitchFamily="49" charset="0"/>
              <a:buChar char="o"/>
            </a:pPr>
            <a:r>
              <a:rPr lang="en-US" dirty="0" smtClean="0">
                <a:latin typeface="+mn-lt"/>
              </a:rPr>
              <a:t>skills gap </a:t>
            </a:r>
          </a:p>
          <a:p>
            <a:pPr marL="971550" lvl="1" indent="-571500">
              <a:buFont typeface="Courier New" panose="02070309020205020404" pitchFamily="49" charset="0"/>
              <a:buChar char="o"/>
            </a:pPr>
            <a:r>
              <a:rPr lang="en-US" dirty="0" smtClean="0">
                <a:latin typeface="+mn-lt"/>
              </a:rPr>
              <a:t>industry certification</a:t>
            </a:r>
          </a:p>
          <a:p>
            <a:pPr marL="971550" lvl="1" indent="-571500">
              <a:buFont typeface="Courier New" panose="02070309020205020404" pitchFamily="49" charset="0"/>
              <a:buChar char="o"/>
            </a:pPr>
            <a:r>
              <a:rPr lang="en-US" dirty="0" smtClean="0">
                <a:latin typeface="+mn-lt"/>
              </a:rPr>
              <a:t>impact of NAC partnership</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8600" y="5562600"/>
            <a:ext cx="876300" cy="528650"/>
          </a:xfrm>
          <a:prstGeom prst="rect">
            <a:avLst/>
          </a:prstGeom>
        </p:spPr>
      </p:pic>
    </p:spTree>
    <p:extLst>
      <p:ext uri="{BB962C8B-B14F-4D97-AF65-F5344CB8AC3E}">
        <p14:creationId xmlns:p14="http://schemas.microsoft.com/office/powerpoint/2010/main" val="473424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39000">
              <a:schemeClr val="lt1"/>
            </a:gs>
            <a:gs pos="100000">
              <a:schemeClr val="lt1">
                <a:lumMod val="7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28600" y="1582738"/>
            <a:ext cx="8534399" cy="4513262"/>
          </a:xfrm>
        </p:spPr>
        <p:txBody>
          <a:bodyPr>
            <a:noAutofit/>
          </a:bodyPr>
          <a:lstStyle/>
          <a:p>
            <a:r>
              <a:rPr lang="en-US" sz="3600" dirty="0" smtClean="0">
                <a:latin typeface="+mn-lt"/>
              </a:rPr>
              <a:t>Impact of industry-endorsed certifications</a:t>
            </a:r>
          </a:p>
        </p:txBody>
      </p:sp>
      <p:sp>
        <p:nvSpPr>
          <p:cNvPr id="3" name="Title 2"/>
          <p:cNvSpPr>
            <a:spLocks noGrp="1"/>
          </p:cNvSpPr>
          <p:nvPr>
            <p:ph type="title"/>
          </p:nvPr>
        </p:nvSpPr>
        <p:spPr>
          <a:xfrm>
            <a:off x="685800" y="660400"/>
            <a:ext cx="8229600" cy="757238"/>
          </a:xfrm>
        </p:spPr>
        <p:txBody>
          <a:bodyPr>
            <a:normAutofit fontScale="90000"/>
          </a:bodyPr>
          <a:lstStyle/>
          <a:p>
            <a:r>
              <a:rPr lang="en-US" sz="3200" dirty="0" smtClean="0">
                <a:solidFill>
                  <a:srgbClr val="00B0F0"/>
                </a:solidFill>
                <a:latin typeface="+mn-lt"/>
              </a:rPr>
              <a:t>Employer Engagement and Industry Certification</a:t>
            </a:r>
            <a:endParaRPr lang="en-US" sz="3200" dirty="0">
              <a:solidFill>
                <a:srgbClr val="00B0F0"/>
              </a:solidFill>
              <a:latin typeface="+mn-lt"/>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8600" y="5562600"/>
            <a:ext cx="876300" cy="528650"/>
          </a:xfrm>
          <a:prstGeom prst="rect">
            <a:avLst/>
          </a:prstGeom>
        </p:spPr>
      </p:pic>
      <p:graphicFrame>
        <p:nvGraphicFramePr>
          <p:cNvPr id="5" name="Chart 4"/>
          <p:cNvGraphicFramePr/>
          <p:nvPr>
            <p:extLst>
              <p:ext uri="{D42A27DB-BD31-4B8C-83A1-F6EECF244321}">
                <p14:modId xmlns:p14="http://schemas.microsoft.com/office/powerpoint/2010/main" val="3787121067"/>
              </p:ext>
            </p:extLst>
          </p:nvPr>
        </p:nvGraphicFramePr>
        <p:xfrm>
          <a:off x="0" y="1981200"/>
          <a:ext cx="8001000" cy="46291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709714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39000">
              <a:schemeClr val="lt1"/>
            </a:gs>
            <a:gs pos="100000">
              <a:schemeClr val="lt1">
                <a:lumMod val="7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28600" y="1582738"/>
            <a:ext cx="8534399" cy="4513262"/>
          </a:xfrm>
        </p:spPr>
        <p:txBody>
          <a:bodyPr>
            <a:noAutofit/>
          </a:bodyPr>
          <a:lstStyle/>
          <a:p>
            <a:r>
              <a:rPr lang="en-US" sz="3600" dirty="0" smtClean="0">
                <a:latin typeface="+mn-lt"/>
              </a:rPr>
              <a:t>Benefits of partnering with NAC</a:t>
            </a:r>
          </a:p>
        </p:txBody>
      </p:sp>
      <p:sp>
        <p:nvSpPr>
          <p:cNvPr id="3" name="Title 2"/>
          <p:cNvSpPr>
            <a:spLocks noGrp="1"/>
          </p:cNvSpPr>
          <p:nvPr>
            <p:ph type="title"/>
          </p:nvPr>
        </p:nvSpPr>
        <p:spPr>
          <a:xfrm>
            <a:off x="685800" y="660400"/>
            <a:ext cx="8340213" cy="757238"/>
          </a:xfrm>
        </p:spPr>
        <p:txBody>
          <a:bodyPr>
            <a:normAutofit fontScale="90000"/>
          </a:bodyPr>
          <a:lstStyle/>
          <a:p>
            <a:r>
              <a:rPr lang="en-US" sz="3200" dirty="0" smtClean="0">
                <a:solidFill>
                  <a:srgbClr val="00B0F0"/>
                </a:solidFill>
                <a:latin typeface="+mn-lt"/>
              </a:rPr>
              <a:t>Employer Engagement and Industry Certification</a:t>
            </a:r>
            <a:endParaRPr lang="en-US" sz="3200" dirty="0">
              <a:solidFill>
                <a:srgbClr val="00B0F0"/>
              </a:solidFill>
              <a:latin typeface="+mn-lt"/>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8600" y="5562600"/>
            <a:ext cx="876300" cy="528650"/>
          </a:xfrm>
          <a:prstGeom prst="rect">
            <a:avLst/>
          </a:prstGeom>
        </p:spPr>
      </p:pic>
      <p:graphicFrame>
        <p:nvGraphicFramePr>
          <p:cNvPr id="5" name="Chart 4"/>
          <p:cNvGraphicFramePr/>
          <p:nvPr>
            <p:extLst>
              <p:ext uri="{D42A27DB-BD31-4B8C-83A1-F6EECF244321}">
                <p14:modId xmlns:p14="http://schemas.microsoft.com/office/powerpoint/2010/main" val="1662706387"/>
              </p:ext>
            </p:extLst>
          </p:nvPr>
        </p:nvGraphicFramePr>
        <p:xfrm>
          <a:off x="609600" y="1905000"/>
          <a:ext cx="7239000" cy="41862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396287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39000">
              <a:schemeClr val="lt1"/>
            </a:gs>
            <a:gs pos="100000">
              <a:schemeClr val="lt1">
                <a:lumMod val="7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28600" y="1582738"/>
            <a:ext cx="8534399" cy="4513262"/>
          </a:xfrm>
        </p:spPr>
        <p:txBody>
          <a:bodyPr>
            <a:noAutofit/>
          </a:bodyPr>
          <a:lstStyle/>
          <a:p>
            <a:pPr marL="571500" lvl="0" indent="-571500">
              <a:buFont typeface="Arial" pitchFamily="34" charset="0"/>
              <a:buChar char="•"/>
            </a:pPr>
            <a:r>
              <a:rPr lang="en-US" sz="3600" dirty="0" smtClean="0">
                <a:latin typeface="+mn-lt"/>
              </a:rPr>
              <a:t>Identify a champion – A strong employer partner can help develop additional networks</a:t>
            </a:r>
            <a:r>
              <a:rPr lang="en-US" sz="3600" dirty="0" smtClean="0"/>
              <a:t> </a:t>
            </a:r>
            <a:endParaRPr lang="en-US" sz="3600" dirty="0" smtClean="0">
              <a:latin typeface="+mn-lt"/>
            </a:endParaRPr>
          </a:p>
          <a:p>
            <a:pPr marL="571500" indent="-571500">
              <a:buFont typeface="Arial" panose="020B0604020202020204" pitchFamily="34" charset="0"/>
              <a:buChar char="•"/>
            </a:pPr>
            <a:r>
              <a:rPr lang="en-US" sz="3600" dirty="0" smtClean="0">
                <a:latin typeface="+mn-lt"/>
              </a:rPr>
              <a:t>Tap into existing networks – Search for local/regional associations</a:t>
            </a:r>
          </a:p>
          <a:p>
            <a:pPr marL="571500" indent="-571500">
              <a:buFont typeface="Arial" panose="020B0604020202020204" pitchFamily="34" charset="0"/>
              <a:buChar char="•"/>
            </a:pPr>
            <a:r>
              <a:rPr lang="en-US" sz="3600" dirty="0" smtClean="0">
                <a:latin typeface="+mn-lt"/>
              </a:rPr>
              <a:t>Be prepared to meet employers where they are – reciprocal awareness of needs and beliefs of partners</a:t>
            </a:r>
          </a:p>
        </p:txBody>
      </p:sp>
      <p:sp>
        <p:nvSpPr>
          <p:cNvPr id="3" name="Title 2"/>
          <p:cNvSpPr>
            <a:spLocks noGrp="1"/>
          </p:cNvSpPr>
          <p:nvPr>
            <p:ph type="title"/>
          </p:nvPr>
        </p:nvSpPr>
        <p:spPr/>
        <p:txBody>
          <a:bodyPr>
            <a:normAutofit/>
          </a:bodyPr>
          <a:lstStyle/>
          <a:p>
            <a:r>
              <a:rPr lang="en-US" sz="3200" dirty="0" smtClean="0">
                <a:solidFill>
                  <a:srgbClr val="00B0F0"/>
                </a:solidFill>
                <a:latin typeface="+mn-lt"/>
              </a:rPr>
              <a:t>Lessons learned</a:t>
            </a:r>
            <a:endParaRPr lang="en-US" sz="3200" dirty="0">
              <a:solidFill>
                <a:srgbClr val="00B0F0"/>
              </a:solidFill>
              <a:latin typeface="+mn-lt"/>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8600" y="5562600"/>
            <a:ext cx="876300" cy="528650"/>
          </a:xfrm>
          <a:prstGeom prst="rect">
            <a:avLst/>
          </a:prstGeom>
        </p:spPr>
      </p:pic>
    </p:spTree>
    <p:extLst>
      <p:ext uri="{BB962C8B-B14F-4D97-AF65-F5344CB8AC3E}">
        <p14:creationId xmlns:p14="http://schemas.microsoft.com/office/powerpoint/2010/main" val="3728785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39000">
              <a:schemeClr val="lt1"/>
            </a:gs>
            <a:gs pos="100000">
              <a:schemeClr val="lt1">
                <a:lumMod val="7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28600" y="1582738"/>
            <a:ext cx="8534399" cy="4513262"/>
          </a:xfrm>
        </p:spPr>
        <p:txBody>
          <a:bodyPr>
            <a:noAutofit/>
          </a:bodyPr>
          <a:lstStyle/>
          <a:p>
            <a:pPr marL="571500" indent="-571500">
              <a:buFont typeface="Arial" panose="020B0604020202020204" pitchFamily="34" charset="0"/>
              <a:buChar char="•"/>
            </a:pPr>
            <a:r>
              <a:rPr lang="en-US" sz="3600" dirty="0" smtClean="0">
                <a:latin typeface="+mn-lt"/>
              </a:rPr>
              <a:t>Identify how the program aligns to specified credentials – Demonstrate how training aligns with workplace standards</a:t>
            </a:r>
          </a:p>
          <a:p>
            <a:pPr marL="571500" indent="-571500">
              <a:buFont typeface="Arial" panose="020B0604020202020204" pitchFamily="34" charset="0"/>
              <a:buChar char="•"/>
            </a:pPr>
            <a:r>
              <a:rPr lang="en-US" sz="3600" dirty="0" smtClean="0">
                <a:latin typeface="+mn-lt"/>
              </a:rPr>
              <a:t>Plan to provide some level of support – Leverage program resources</a:t>
            </a:r>
          </a:p>
        </p:txBody>
      </p:sp>
      <p:sp>
        <p:nvSpPr>
          <p:cNvPr id="3" name="Title 2"/>
          <p:cNvSpPr>
            <a:spLocks noGrp="1"/>
          </p:cNvSpPr>
          <p:nvPr>
            <p:ph type="title"/>
          </p:nvPr>
        </p:nvSpPr>
        <p:spPr/>
        <p:txBody>
          <a:bodyPr>
            <a:normAutofit/>
          </a:bodyPr>
          <a:lstStyle/>
          <a:p>
            <a:r>
              <a:rPr lang="en-US" sz="3200" dirty="0" smtClean="0">
                <a:solidFill>
                  <a:srgbClr val="00B0F0"/>
                </a:solidFill>
                <a:latin typeface="+mn-lt"/>
              </a:rPr>
              <a:t>Lessons learned</a:t>
            </a:r>
            <a:endParaRPr lang="en-US" sz="3200" dirty="0">
              <a:solidFill>
                <a:srgbClr val="00B0F0"/>
              </a:solidFill>
              <a:latin typeface="+mn-lt"/>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8600" y="5562600"/>
            <a:ext cx="876300" cy="528650"/>
          </a:xfrm>
          <a:prstGeom prst="rect">
            <a:avLst/>
          </a:prstGeom>
        </p:spPr>
      </p:pic>
    </p:spTree>
    <p:extLst>
      <p:ext uri="{BB962C8B-B14F-4D97-AF65-F5344CB8AC3E}">
        <p14:creationId xmlns:p14="http://schemas.microsoft.com/office/powerpoint/2010/main" val="26463200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39000">
              <a:schemeClr val="lt1"/>
            </a:gs>
            <a:gs pos="100000">
              <a:schemeClr val="lt1">
                <a:lumMod val="7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solidFill>
                  <a:srgbClr val="00B0F0"/>
                </a:solidFill>
                <a:latin typeface="+mn-lt"/>
              </a:rPr>
              <a:t>Questions/comments</a:t>
            </a:r>
            <a:endParaRPr lang="en-US" sz="3200" dirty="0">
              <a:solidFill>
                <a:srgbClr val="00B0F0"/>
              </a:solidFill>
              <a:latin typeface="+mn-lt"/>
            </a:endParaRPr>
          </a:p>
        </p:txBody>
      </p:sp>
      <p:sp>
        <p:nvSpPr>
          <p:cNvPr id="2" name="Subtitle 1"/>
          <p:cNvSpPr>
            <a:spLocks noGrp="1"/>
          </p:cNvSpPr>
          <p:nvPr>
            <p:ph idx="1"/>
          </p:nvPr>
        </p:nvSpPr>
        <p:spPr>
          <a:xfrm>
            <a:off x="457200" y="1371600"/>
            <a:ext cx="8229600" cy="4754563"/>
          </a:xfrm>
        </p:spPr>
        <p:txBody>
          <a:bodyPr>
            <a:noAutofit/>
          </a:bodyPr>
          <a:lstStyle/>
          <a:p>
            <a:pPr marL="0" indent="0">
              <a:buNone/>
            </a:pPr>
            <a:r>
              <a:rPr lang="en-US" sz="2800" dirty="0" smtClean="0">
                <a:latin typeface="+mn-lt"/>
              </a:rPr>
              <a:t>Office of Educational Innovation and Evaluation</a:t>
            </a:r>
          </a:p>
          <a:p>
            <a:r>
              <a:rPr lang="en-US" sz="2800" dirty="0">
                <a:hlinkClick r:id="rId3"/>
              </a:rPr>
              <a:t>www.oeie.ksu.edu</a:t>
            </a:r>
            <a:endParaRPr lang="en-US" sz="2800" dirty="0"/>
          </a:p>
          <a:p>
            <a:r>
              <a:rPr lang="en-US" sz="2800" dirty="0">
                <a:hlinkClick r:id="rId4"/>
              </a:rPr>
              <a:t>nac-oeie@ksu.edu</a:t>
            </a:r>
            <a:endParaRPr lang="en-US" sz="2800" dirty="0"/>
          </a:p>
          <a:p>
            <a:endParaRPr lang="en-US" sz="600" dirty="0" smtClean="0">
              <a:latin typeface="+mn-lt"/>
            </a:endParaRPr>
          </a:p>
          <a:p>
            <a:pPr marL="0" indent="0">
              <a:buNone/>
            </a:pPr>
            <a:endParaRPr lang="en-US" sz="1200" u="sng" dirty="0" smtClean="0">
              <a:latin typeface="+mn-lt"/>
            </a:endParaRPr>
          </a:p>
          <a:p>
            <a:pPr marL="0" indent="0">
              <a:buNone/>
            </a:pPr>
            <a:r>
              <a:rPr lang="en-US" sz="2400" u="sng" dirty="0" smtClean="0">
                <a:latin typeface="+mn-lt"/>
              </a:rPr>
              <a:t>NAC Evaluation Team</a:t>
            </a:r>
          </a:p>
          <a:p>
            <a:pPr marL="457200" indent="-457200">
              <a:buFont typeface="Arial" panose="020B0604020202020204" pitchFamily="34" charset="0"/>
              <a:buChar char="•"/>
            </a:pPr>
            <a:r>
              <a:rPr lang="en-US" sz="2400" dirty="0" smtClean="0">
                <a:latin typeface="+mn-lt"/>
              </a:rPr>
              <a:t>Cindy Shuman, Acting Director</a:t>
            </a:r>
          </a:p>
          <a:p>
            <a:pPr marL="457200" indent="-457200">
              <a:buFont typeface="Arial" panose="020B0604020202020204" pitchFamily="34" charset="0"/>
              <a:buChar char="•"/>
            </a:pPr>
            <a:r>
              <a:rPr lang="en-US" sz="2400" dirty="0" smtClean="0">
                <a:latin typeface="+mn-lt"/>
              </a:rPr>
              <a:t>Val York, Evaluator</a:t>
            </a:r>
          </a:p>
          <a:p>
            <a:pPr marL="457200" indent="-457200">
              <a:buFont typeface="Arial" panose="020B0604020202020204" pitchFamily="34" charset="0"/>
              <a:buChar char="•"/>
            </a:pPr>
            <a:r>
              <a:rPr lang="en-US" sz="2400" dirty="0" smtClean="0">
                <a:latin typeface="+mn-lt"/>
              </a:rPr>
              <a:t>Wendi Stark, Evaluation Projects Coordinator</a:t>
            </a:r>
          </a:p>
          <a:p>
            <a:pPr marL="457200" indent="-457200">
              <a:buFont typeface="Arial" panose="020B0604020202020204" pitchFamily="34" charset="0"/>
              <a:buChar char="•"/>
            </a:pPr>
            <a:r>
              <a:rPr lang="en-US" sz="2400" dirty="0" smtClean="0">
                <a:latin typeface="+mn-lt"/>
              </a:rPr>
              <a:t>Sarah Cosgrove, Evaluation Projects Coordinator</a:t>
            </a:r>
          </a:p>
          <a:p>
            <a:pPr marL="457200" indent="-457200">
              <a:buFont typeface="Arial" panose="020B0604020202020204" pitchFamily="34" charset="0"/>
              <a:buChar char="•"/>
            </a:pPr>
            <a:r>
              <a:rPr lang="en-US" sz="2400" dirty="0" smtClean="0">
                <a:latin typeface="+mn-lt"/>
              </a:rPr>
              <a:t>Andrew Marshall, Graduate Research Assistant</a:t>
            </a:r>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48600" y="5562600"/>
            <a:ext cx="876300" cy="528650"/>
          </a:xfrm>
          <a:prstGeom prst="rect">
            <a:avLst/>
          </a:prstGeom>
        </p:spPr>
      </p:pic>
    </p:spTree>
    <p:extLst>
      <p:ext uri="{BB962C8B-B14F-4D97-AF65-F5344CB8AC3E}">
        <p14:creationId xmlns:p14="http://schemas.microsoft.com/office/powerpoint/2010/main" val="338567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39000">
              <a:schemeClr val="lt1"/>
            </a:gs>
            <a:gs pos="100000">
              <a:schemeClr val="lt1">
                <a:lumMod val="7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90501" y="1313663"/>
            <a:ext cx="8534399" cy="4513262"/>
          </a:xfrm>
        </p:spPr>
        <p:txBody>
          <a:bodyPr>
            <a:noAutofit/>
          </a:bodyPr>
          <a:lstStyle/>
          <a:p>
            <a:pPr marL="571500" indent="-571500">
              <a:buFont typeface="Arial" panose="020B0604020202020204" pitchFamily="34" charset="0"/>
              <a:buChar char="•"/>
            </a:pPr>
            <a:r>
              <a:rPr lang="en-US" sz="2400" dirty="0" smtClean="0">
                <a:latin typeface="+mn-lt"/>
              </a:rPr>
              <a:t>Funded in 2012</a:t>
            </a:r>
            <a:r>
              <a:rPr lang="en-US" sz="2400" dirty="0">
                <a:latin typeface="+mn-lt"/>
              </a:rPr>
              <a:t> </a:t>
            </a:r>
            <a:r>
              <a:rPr lang="en-US" sz="2400" dirty="0" smtClean="0">
                <a:latin typeface="+mn-lt"/>
              </a:rPr>
              <a:t>by DOL, Round Two TAACCCT projects</a:t>
            </a:r>
          </a:p>
          <a:p>
            <a:pPr marL="571500" indent="-571500">
              <a:buFont typeface="Arial" panose="020B0604020202020204" pitchFamily="34" charset="0"/>
              <a:buChar char="•"/>
            </a:pPr>
            <a:r>
              <a:rPr lang="en-US" sz="2400" dirty="0" smtClean="0">
                <a:latin typeface="+mn-lt"/>
              </a:rPr>
              <a:t>NAC overarching goal was to develop fast-track education and training programs designed to help fill the aviation industry’s skilled worker shortage.</a:t>
            </a:r>
          </a:p>
          <a:p>
            <a:pPr marL="571500" indent="-571500">
              <a:buFont typeface="Arial" panose="020B0604020202020204" pitchFamily="34" charset="0"/>
              <a:buChar char="•"/>
            </a:pPr>
            <a:r>
              <a:rPr lang="en-US" sz="2400" dirty="0" smtClean="0">
                <a:latin typeface="+mn-lt"/>
              </a:rPr>
              <a:t>The NAC offers an accelerated training program combining online instruction with applied, lab-based projects over a 12 – 16 week period.</a:t>
            </a:r>
          </a:p>
          <a:p>
            <a:pPr marL="571500" indent="-571500">
              <a:buFont typeface="Arial" panose="020B0604020202020204" pitchFamily="34" charset="0"/>
              <a:buChar char="•"/>
            </a:pPr>
            <a:r>
              <a:rPr lang="en-US" sz="2400" dirty="0" smtClean="0">
                <a:latin typeface="+mn-lt"/>
              </a:rPr>
              <a:t>Graduates are ready for entry-level positions in a variety of high-demand occupational areas in aviation and advanced manufacturing.</a:t>
            </a:r>
          </a:p>
          <a:p>
            <a:endParaRPr lang="en-US" sz="3600" dirty="0" smtClean="0">
              <a:latin typeface="+mn-lt"/>
            </a:endParaRPr>
          </a:p>
        </p:txBody>
      </p:sp>
      <p:sp>
        <p:nvSpPr>
          <p:cNvPr id="3" name="Title 2"/>
          <p:cNvSpPr>
            <a:spLocks noGrp="1"/>
          </p:cNvSpPr>
          <p:nvPr>
            <p:ph type="title"/>
          </p:nvPr>
        </p:nvSpPr>
        <p:spPr/>
        <p:txBody>
          <a:bodyPr>
            <a:normAutofit/>
          </a:bodyPr>
          <a:lstStyle/>
          <a:p>
            <a:r>
              <a:rPr lang="en-US" sz="3200" dirty="0" smtClean="0">
                <a:solidFill>
                  <a:srgbClr val="00B0F0"/>
                </a:solidFill>
                <a:latin typeface="+mn-lt"/>
              </a:rPr>
              <a:t>National Aviation Consortium (NAC)</a:t>
            </a:r>
            <a:endParaRPr lang="en-US" sz="3200" dirty="0">
              <a:solidFill>
                <a:srgbClr val="00B0F0"/>
              </a:solidFill>
              <a:latin typeface="+mn-lt"/>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8600" y="5562600"/>
            <a:ext cx="876300" cy="528650"/>
          </a:xfrm>
          <a:prstGeom prst="rect">
            <a:avLst/>
          </a:prstGeom>
        </p:spPr>
      </p:pic>
    </p:spTree>
    <p:extLst>
      <p:ext uri="{BB962C8B-B14F-4D97-AF65-F5344CB8AC3E}">
        <p14:creationId xmlns:p14="http://schemas.microsoft.com/office/powerpoint/2010/main" val="105667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39000">
              <a:schemeClr val="lt1"/>
            </a:gs>
            <a:gs pos="100000">
              <a:schemeClr val="lt1">
                <a:lumMod val="7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28600" y="1295400"/>
            <a:ext cx="8534399" cy="4800600"/>
          </a:xfrm>
        </p:spPr>
        <p:txBody>
          <a:bodyPr>
            <a:noAutofit/>
          </a:bodyPr>
          <a:lstStyle/>
          <a:p>
            <a:r>
              <a:rPr lang="en-US" sz="3600" dirty="0" smtClean="0">
                <a:latin typeface="+mn-lt"/>
              </a:rPr>
              <a:t>The consortium partners include: </a:t>
            </a:r>
          </a:p>
          <a:p>
            <a:pPr marL="571500" indent="-571500">
              <a:buFont typeface="Arial" panose="020B0604020202020204" pitchFamily="34" charset="0"/>
              <a:buChar char="•"/>
            </a:pPr>
            <a:r>
              <a:rPr lang="en-US" sz="2800" dirty="0" smtClean="0">
                <a:latin typeface="+mn-lt"/>
              </a:rPr>
              <a:t>Wichita Area Technical College (WATC) in Kansas [lead institution]</a:t>
            </a:r>
          </a:p>
          <a:p>
            <a:pPr marL="571500" indent="-571500">
              <a:buFont typeface="Arial" panose="020B0604020202020204" pitchFamily="34" charset="0"/>
              <a:buChar char="•"/>
            </a:pPr>
            <a:r>
              <a:rPr lang="en-US" sz="2800" dirty="0" smtClean="0">
                <a:latin typeface="+mn-lt"/>
              </a:rPr>
              <a:t>Edmonds Community College/Washington Aerospace Training &amp; Research Center (EdCC/WATR Center) in Washington</a:t>
            </a:r>
          </a:p>
          <a:p>
            <a:pPr marL="571500" indent="-571500">
              <a:buFont typeface="Arial" panose="020B0604020202020204" pitchFamily="34" charset="0"/>
              <a:buChar char="•"/>
            </a:pPr>
            <a:r>
              <a:rPr lang="en-US" sz="2800" dirty="0" smtClean="0">
                <a:latin typeface="+mn-lt"/>
              </a:rPr>
              <a:t>Guilford Technical Community College (GTCC) in North Carolina</a:t>
            </a:r>
          </a:p>
          <a:p>
            <a:pPr marL="571500" indent="-571500">
              <a:buFont typeface="Arial" panose="020B0604020202020204" pitchFamily="34" charset="0"/>
              <a:buChar char="•"/>
            </a:pPr>
            <a:r>
              <a:rPr lang="en-US" sz="2800" dirty="0" smtClean="0">
                <a:latin typeface="+mn-lt"/>
              </a:rPr>
              <a:t>Ivy Tech Community College (Ivy Tech) in Indiana</a:t>
            </a:r>
          </a:p>
          <a:p>
            <a:pPr marL="571500" indent="-571500">
              <a:buFont typeface="Arial" panose="020B0604020202020204" pitchFamily="34" charset="0"/>
              <a:buChar char="•"/>
            </a:pPr>
            <a:r>
              <a:rPr lang="en-US" sz="2800" dirty="0" smtClean="0">
                <a:latin typeface="+mn-lt"/>
              </a:rPr>
              <a:t>Tulsa Community College (Tulsa) in Oklahoma</a:t>
            </a:r>
          </a:p>
        </p:txBody>
      </p:sp>
      <p:sp>
        <p:nvSpPr>
          <p:cNvPr id="3" name="Title 2"/>
          <p:cNvSpPr>
            <a:spLocks noGrp="1"/>
          </p:cNvSpPr>
          <p:nvPr>
            <p:ph type="title"/>
          </p:nvPr>
        </p:nvSpPr>
        <p:spPr/>
        <p:txBody>
          <a:bodyPr>
            <a:normAutofit/>
          </a:bodyPr>
          <a:lstStyle/>
          <a:p>
            <a:r>
              <a:rPr lang="en-US" sz="3200" dirty="0" smtClean="0">
                <a:solidFill>
                  <a:srgbClr val="00B0F0"/>
                </a:solidFill>
                <a:latin typeface="+mn-lt"/>
              </a:rPr>
              <a:t>National Aviation Consortium</a:t>
            </a:r>
            <a:endParaRPr lang="en-US" sz="3200" dirty="0">
              <a:solidFill>
                <a:srgbClr val="00B0F0"/>
              </a:solidFill>
              <a:latin typeface="+mn-lt"/>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8600" y="5562600"/>
            <a:ext cx="876300" cy="528650"/>
          </a:xfrm>
          <a:prstGeom prst="rect">
            <a:avLst/>
          </a:prstGeom>
        </p:spPr>
      </p:pic>
    </p:spTree>
    <p:extLst>
      <p:ext uri="{BB962C8B-B14F-4D97-AF65-F5344CB8AC3E}">
        <p14:creationId xmlns:p14="http://schemas.microsoft.com/office/powerpoint/2010/main" val="2787960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39000">
              <a:schemeClr val="lt1"/>
            </a:gs>
            <a:gs pos="100000">
              <a:schemeClr val="lt1">
                <a:lumMod val="7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28600" y="1582738"/>
            <a:ext cx="8534399" cy="4513262"/>
          </a:xfrm>
        </p:spPr>
        <p:txBody>
          <a:bodyPr>
            <a:noAutofit/>
          </a:bodyPr>
          <a:lstStyle/>
          <a:p>
            <a:pPr marL="571500" indent="-571500">
              <a:buFont typeface="Arial" panose="020B0604020202020204" pitchFamily="34" charset="0"/>
              <a:buChar char="•"/>
            </a:pPr>
            <a:r>
              <a:rPr lang="en-US" sz="3600" dirty="0" smtClean="0">
                <a:latin typeface="+mn-lt"/>
              </a:rPr>
              <a:t>Aviation Core</a:t>
            </a:r>
          </a:p>
          <a:p>
            <a:pPr marL="571500" indent="-571500">
              <a:buFont typeface="Arial" panose="020B0604020202020204" pitchFamily="34" charset="0"/>
              <a:buChar char="•"/>
            </a:pPr>
            <a:r>
              <a:rPr lang="en-US" sz="3600" dirty="0" smtClean="0">
                <a:latin typeface="+mn-lt"/>
              </a:rPr>
              <a:t>Assembly Mechanic</a:t>
            </a:r>
          </a:p>
          <a:p>
            <a:pPr marL="571500" indent="-571500">
              <a:buFont typeface="Arial" panose="020B0604020202020204" pitchFamily="34" charset="0"/>
              <a:buChar char="•"/>
            </a:pPr>
            <a:r>
              <a:rPr lang="en-US" sz="3600" dirty="0" smtClean="0">
                <a:latin typeface="+mn-lt"/>
              </a:rPr>
              <a:t>Electrical Assembly</a:t>
            </a:r>
          </a:p>
          <a:p>
            <a:pPr marL="571500" indent="-571500">
              <a:buFont typeface="Arial" panose="020B0604020202020204" pitchFamily="34" charset="0"/>
              <a:buChar char="•"/>
            </a:pPr>
            <a:r>
              <a:rPr lang="en-US" sz="3600" dirty="0" smtClean="0">
                <a:latin typeface="+mn-lt"/>
              </a:rPr>
              <a:t>CNC</a:t>
            </a:r>
          </a:p>
          <a:p>
            <a:pPr marL="571500" indent="-571500">
              <a:buFont typeface="Arial" panose="020B0604020202020204" pitchFamily="34" charset="0"/>
              <a:buChar char="•"/>
            </a:pPr>
            <a:r>
              <a:rPr lang="en-US" sz="3600" dirty="0" smtClean="0">
                <a:latin typeface="+mn-lt"/>
              </a:rPr>
              <a:t>Tooling</a:t>
            </a:r>
          </a:p>
          <a:p>
            <a:pPr marL="571500" indent="-571500">
              <a:buFont typeface="Arial" panose="020B0604020202020204" pitchFamily="34" charset="0"/>
              <a:buChar char="•"/>
            </a:pPr>
            <a:r>
              <a:rPr lang="en-US" sz="3600" dirty="0" smtClean="0">
                <a:latin typeface="+mn-lt"/>
              </a:rPr>
              <a:t>Composites</a:t>
            </a:r>
          </a:p>
          <a:p>
            <a:pPr marL="571500" indent="-571500">
              <a:buFont typeface="Arial" panose="020B0604020202020204" pitchFamily="34" charset="0"/>
              <a:buChar char="•"/>
            </a:pPr>
            <a:r>
              <a:rPr lang="en-US" sz="3600" dirty="0" smtClean="0">
                <a:latin typeface="+mn-lt"/>
              </a:rPr>
              <a:t>Quality Assurance</a:t>
            </a:r>
          </a:p>
        </p:txBody>
      </p:sp>
      <p:sp>
        <p:nvSpPr>
          <p:cNvPr id="3" name="Title 2"/>
          <p:cNvSpPr>
            <a:spLocks noGrp="1"/>
          </p:cNvSpPr>
          <p:nvPr>
            <p:ph type="title"/>
          </p:nvPr>
        </p:nvSpPr>
        <p:spPr/>
        <p:txBody>
          <a:bodyPr>
            <a:normAutofit/>
          </a:bodyPr>
          <a:lstStyle/>
          <a:p>
            <a:r>
              <a:rPr lang="en-US" sz="3200" dirty="0" smtClean="0">
                <a:solidFill>
                  <a:srgbClr val="00B0F0"/>
                </a:solidFill>
                <a:latin typeface="+mn-lt"/>
              </a:rPr>
              <a:t>NAC Program Areas</a:t>
            </a:r>
            <a:endParaRPr lang="en-US" sz="3200" dirty="0">
              <a:solidFill>
                <a:srgbClr val="00B0F0"/>
              </a:solidFill>
              <a:latin typeface="+mn-lt"/>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8600" y="5562600"/>
            <a:ext cx="876300" cy="528650"/>
          </a:xfrm>
          <a:prstGeom prst="rect">
            <a:avLst/>
          </a:prstGeom>
        </p:spPr>
      </p:pic>
    </p:spTree>
    <p:extLst>
      <p:ext uri="{BB962C8B-B14F-4D97-AF65-F5344CB8AC3E}">
        <p14:creationId xmlns:p14="http://schemas.microsoft.com/office/powerpoint/2010/main" val="3929616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39000">
              <a:schemeClr val="lt1"/>
            </a:gs>
            <a:gs pos="100000">
              <a:schemeClr val="lt1">
                <a:lumMod val="7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28600" y="1582738"/>
            <a:ext cx="8534399" cy="4513262"/>
          </a:xfrm>
        </p:spPr>
        <p:txBody>
          <a:bodyPr>
            <a:noAutofit/>
          </a:bodyPr>
          <a:lstStyle/>
          <a:p>
            <a:r>
              <a:rPr lang="en-US" sz="3600" dirty="0" smtClean="0">
                <a:latin typeface="+mn-lt"/>
              </a:rPr>
              <a:t>The evaluation documents project progress and implementation through: </a:t>
            </a:r>
          </a:p>
          <a:p>
            <a:pPr marL="742950" indent="-742950">
              <a:buFont typeface="+mj-lt"/>
              <a:buAutoNum type="arabicPeriod"/>
            </a:pPr>
            <a:r>
              <a:rPr lang="en-US" sz="2800" dirty="0" smtClean="0">
                <a:latin typeface="+mn-lt"/>
              </a:rPr>
              <a:t>Data on program/course implementation</a:t>
            </a:r>
          </a:p>
          <a:p>
            <a:pPr marL="742950" indent="-742950">
              <a:buFont typeface="+mj-lt"/>
              <a:buAutoNum type="arabicPeriod"/>
            </a:pPr>
            <a:r>
              <a:rPr lang="en-US" sz="2800" dirty="0" smtClean="0">
                <a:latin typeface="+mn-lt"/>
              </a:rPr>
              <a:t>Perspectives from project staff, college partners, administrators, stakeholders</a:t>
            </a:r>
          </a:p>
          <a:p>
            <a:pPr marL="742950" indent="-742950">
              <a:buFont typeface="+mj-lt"/>
              <a:buAutoNum type="arabicPeriod"/>
            </a:pPr>
            <a:r>
              <a:rPr lang="en-US" sz="2800" dirty="0" smtClean="0">
                <a:latin typeface="+mn-lt"/>
              </a:rPr>
              <a:t>Document analysis of project records</a:t>
            </a:r>
          </a:p>
          <a:p>
            <a:pPr marL="742950" indent="-742950">
              <a:buFont typeface="+mj-lt"/>
              <a:buAutoNum type="arabicPeriod"/>
            </a:pPr>
            <a:r>
              <a:rPr lang="en-US" sz="2800" dirty="0" smtClean="0">
                <a:latin typeface="+mn-lt"/>
              </a:rPr>
              <a:t>Review project outputs and activities related to the timeline and work plan</a:t>
            </a:r>
          </a:p>
          <a:p>
            <a:pPr marL="742950" indent="-742950">
              <a:buFont typeface="+mj-lt"/>
              <a:buAutoNum type="arabicPeriod"/>
            </a:pPr>
            <a:r>
              <a:rPr lang="en-US" sz="2800" dirty="0" smtClean="0">
                <a:latin typeface="+mn-lt"/>
              </a:rPr>
              <a:t>Assessment of project strategies</a:t>
            </a:r>
          </a:p>
        </p:txBody>
      </p:sp>
      <p:sp>
        <p:nvSpPr>
          <p:cNvPr id="3" name="Title 2"/>
          <p:cNvSpPr>
            <a:spLocks noGrp="1"/>
          </p:cNvSpPr>
          <p:nvPr>
            <p:ph type="title"/>
          </p:nvPr>
        </p:nvSpPr>
        <p:spPr/>
        <p:txBody>
          <a:bodyPr>
            <a:normAutofit/>
          </a:bodyPr>
          <a:lstStyle/>
          <a:p>
            <a:r>
              <a:rPr lang="en-US" sz="3200" dirty="0" smtClean="0">
                <a:solidFill>
                  <a:srgbClr val="00B0F0"/>
                </a:solidFill>
                <a:latin typeface="+mn-lt"/>
              </a:rPr>
              <a:t>Description of the Evaluation</a:t>
            </a:r>
            <a:endParaRPr lang="en-US" sz="3200" dirty="0">
              <a:solidFill>
                <a:srgbClr val="00B0F0"/>
              </a:solidFill>
              <a:latin typeface="+mn-lt"/>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8600" y="5562600"/>
            <a:ext cx="876300" cy="528650"/>
          </a:xfrm>
          <a:prstGeom prst="rect">
            <a:avLst/>
          </a:prstGeom>
        </p:spPr>
      </p:pic>
    </p:spTree>
    <p:extLst>
      <p:ext uri="{BB962C8B-B14F-4D97-AF65-F5344CB8AC3E}">
        <p14:creationId xmlns:p14="http://schemas.microsoft.com/office/powerpoint/2010/main" val="4076939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39000">
              <a:schemeClr val="lt1"/>
            </a:gs>
            <a:gs pos="100000">
              <a:schemeClr val="lt1">
                <a:lumMod val="7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28600" y="1582738"/>
            <a:ext cx="8534399" cy="4513262"/>
          </a:xfrm>
        </p:spPr>
        <p:txBody>
          <a:bodyPr>
            <a:normAutofit lnSpcReduction="10000"/>
          </a:bodyPr>
          <a:lstStyle/>
          <a:p>
            <a:pPr marL="571500" indent="-571500">
              <a:buFont typeface="Arial" panose="020B0604020202020204" pitchFamily="34" charset="0"/>
              <a:buChar char="•"/>
            </a:pPr>
            <a:r>
              <a:rPr lang="en-US" sz="3600" dirty="0" smtClean="0">
                <a:latin typeface="+mn-lt"/>
              </a:rPr>
              <a:t>Community colleges (CC): Strong contributor to workforce</a:t>
            </a:r>
          </a:p>
          <a:p>
            <a:pPr marL="571500" indent="-571500">
              <a:buFont typeface="Arial" panose="020B0604020202020204" pitchFamily="34" charset="0"/>
              <a:buChar char="•"/>
            </a:pPr>
            <a:r>
              <a:rPr lang="en-US" sz="3600" dirty="0" smtClean="0">
                <a:latin typeface="+mn-lt"/>
              </a:rPr>
              <a:t>Partnerships benefits</a:t>
            </a:r>
          </a:p>
          <a:p>
            <a:pPr marL="1028700" lvl="1" indent="-571500" algn="l">
              <a:buFont typeface="Arial" panose="020B0604020202020204" pitchFamily="34" charset="0"/>
              <a:buChar char="•"/>
            </a:pPr>
            <a:r>
              <a:rPr lang="en-US" sz="3200" dirty="0" smtClean="0">
                <a:latin typeface="+mn-lt"/>
              </a:rPr>
              <a:t>CC:  Financial support, resources</a:t>
            </a:r>
          </a:p>
          <a:p>
            <a:pPr marL="1028700" lvl="1" indent="-571500" algn="l">
              <a:buFont typeface="Arial" panose="020B0604020202020204" pitchFamily="34" charset="0"/>
              <a:buChar char="•"/>
            </a:pPr>
            <a:r>
              <a:rPr lang="en-US" sz="3200" dirty="0" smtClean="0"/>
              <a:t>Industry: Lower training/labor costs</a:t>
            </a:r>
            <a:endParaRPr lang="en-US" sz="3200" dirty="0" smtClean="0">
              <a:solidFill>
                <a:schemeClr val="bg1">
                  <a:lumMod val="50000"/>
                </a:schemeClr>
              </a:solidFill>
            </a:endParaRPr>
          </a:p>
          <a:p>
            <a:pPr marL="1028700" lvl="1" indent="-571500" algn="l">
              <a:buFont typeface="Arial" panose="020B0604020202020204" pitchFamily="34" charset="0"/>
              <a:buChar char="•"/>
            </a:pPr>
            <a:r>
              <a:rPr lang="en-US" sz="3200" dirty="0" smtClean="0">
                <a:solidFill>
                  <a:schemeClr val="bg1">
                    <a:lumMod val="50000"/>
                  </a:schemeClr>
                </a:solidFill>
              </a:rPr>
              <a:t>Students: Higher wages, career prep</a:t>
            </a:r>
          </a:p>
          <a:p>
            <a:pPr marL="571500" indent="-571500">
              <a:buFont typeface="Arial" panose="020B0604020202020204" pitchFamily="34" charset="0"/>
              <a:buChar char="•"/>
            </a:pPr>
            <a:r>
              <a:rPr lang="en-US" sz="3600" u="sng" dirty="0" smtClean="0">
                <a:latin typeface="+mn-lt"/>
              </a:rPr>
              <a:t>Cons</a:t>
            </a:r>
            <a:r>
              <a:rPr lang="en-US" sz="3600" dirty="0" smtClean="0">
                <a:latin typeface="+mn-lt"/>
              </a:rPr>
              <a:t>: Job turnover, faculty opposition, premature student withdrawal</a:t>
            </a:r>
          </a:p>
        </p:txBody>
      </p:sp>
      <p:sp>
        <p:nvSpPr>
          <p:cNvPr id="3" name="Title 2"/>
          <p:cNvSpPr>
            <a:spLocks noGrp="1"/>
          </p:cNvSpPr>
          <p:nvPr>
            <p:ph type="title"/>
          </p:nvPr>
        </p:nvSpPr>
        <p:spPr/>
        <p:txBody>
          <a:bodyPr>
            <a:normAutofit fontScale="90000"/>
          </a:bodyPr>
          <a:lstStyle/>
          <a:p>
            <a:r>
              <a:rPr lang="en-US" sz="3200" dirty="0" smtClean="0">
                <a:solidFill>
                  <a:srgbClr val="00B0F0"/>
                </a:solidFill>
                <a:latin typeface="+mn-lt"/>
              </a:rPr>
              <a:t>College-Industry Partnerships: a Brief Review</a:t>
            </a:r>
            <a:endParaRPr lang="en-US" sz="3200" dirty="0">
              <a:solidFill>
                <a:srgbClr val="00B0F0"/>
              </a:solidFill>
              <a:latin typeface="+mn-lt"/>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8600" y="5562600"/>
            <a:ext cx="876300" cy="528650"/>
          </a:xfrm>
          <a:prstGeom prst="rect">
            <a:avLst/>
          </a:prstGeom>
        </p:spPr>
      </p:pic>
    </p:spTree>
    <p:extLst>
      <p:ext uri="{BB962C8B-B14F-4D97-AF65-F5344CB8AC3E}">
        <p14:creationId xmlns:p14="http://schemas.microsoft.com/office/powerpoint/2010/main" val="1131230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39000">
              <a:schemeClr val="lt1"/>
            </a:gs>
            <a:gs pos="100000">
              <a:schemeClr val="lt1">
                <a:lumMod val="7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28600" y="1582738"/>
            <a:ext cx="8534399" cy="4665662"/>
          </a:xfrm>
        </p:spPr>
        <p:txBody>
          <a:bodyPr>
            <a:normAutofit fontScale="92500" lnSpcReduction="20000"/>
          </a:bodyPr>
          <a:lstStyle/>
          <a:p>
            <a:pPr marL="571500" indent="-571500">
              <a:buFont typeface="Arial" panose="020B0604020202020204" pitchFamily="34" charset="0"/>
              <a:buChar char="•"/>
            </a:pPr>
            <a:r>
              <a:rPr lang="en-US" sz="3900" dirty="0" smtClean="0">
                <a:latin typeface="+mn-lt"/>
              </a:rPr>
              <a:t>Two partnership types</a:t>
            </a:r>
          </a:p>
          <a:p>
            <a:pPr marL="1028700" lvl="1" indent="-571500" algn="l">
              <a:buFont typeface="Arial" panose="020B0604020202020204" pitchFamily="34" charset="0"/>
              <a:buChar char="•"/>
            </a:pPr>
            <a:r>
              <a:rPr lang="en-US" sz="3500" dirty="0" smtClean="0"/>
              <a:t>Pre-service workforce development</a:t>
            </a:r>
          </a:p>
          <a:p>
            <a:pPr marL="1028700" lvl="1" indent="-571500" algn="l">
              <a:buFont typeface="Arial" panose="020B0604020202020204" pitchFamily="34" charset="0"/>
              <a:buChar char="•"/>
            </a:pPr>
            <a:r>
              <a:rPr lang="en-US" sz="3500" dirty="0" smtClean="0"/>
              <a:t>In-service workforce development/training</a:t>
            </a:r>
          </a:p>
          <a:p>
            <a:pPr marL="571500" indent="-571500">
              <a:buFont typeface="Arial" panose="020B0604020202020204" pitchFamily="34" charset="0"/>
              <a:buChar char="•"/>
            </a:pPr>
            <a:r>
              <a:rPr lang="en-US" sz="3900" dirty="0" smtClean="0">
                <a:latin typeface="+mn-lt"/>
              </a:rPr>
              <a:t>Aviation industry: Economic growth catalyst</a:t>
            </a:r>
            <a:endParaRPr lang="en-US" sz="3900" dirty="0" smtClean="0"/>
          </a:p>
          <a:p>
            <a:pPr marL="1028700" lvl="1" indent="-571500" algn="l">
              <a:buFont typeface="Arial" panose="020B0604020202020204" pitchFamily="34" charset="0"/>
              <a:buChar char="•"/>
            </a:pPr>
            <a:r>
              <a:rPr lang="en-US" sz="3500" dirty="0" smtClean="0"/>
              <a:t>Relatively unstable post-9/11</a:t>
            </a:r>
          </a:p>
          <a:p>
            <a:pPr marL="1028700" lvl="1" indent="-571500" algn="l">
              <a:buFont typeface="Arial" panose="020B0604020202020204" pitchFamily="34" charset="0"/>
              <a:buChar char="•"/>
            </a:pPr>
            <a:r>
              <a:rPr lang="en-US" sz="3500" dirty="0" smtClean="0"/>
              <a:t>Greatly benefitted by CC aviation programs</a:t>
            </a:r>
          </a:p>
          <a:p>
            <a:pPr marL="571500" indent="-571500">
              <a:buFont typeface="Arial" panose="020B0604020202020204" pitchFamily="34" charset="0"/>
              <a:buChar char="•"/>
            </a:pPr>
            <a:r>
              <a:rPr lang="en-US" sz="3900" dirty="0" smtClean="0">
                <a:latin typeface="+mn-lt"/>
              </a:rPr>
              <a:t>Partnerships </a:t>
            </a:r>
            <a:r>
              <a:rPr lang="en-US" sz="3900" dirty="0" smtClean="0">
                <a:latin typeface="+mn-lt"/>
                <a:sym typeface="Wingdings" panose="05000000000000000000" pitchFamily="2" charset="2"/>
              </a:rPr>
              <a:t> potential re-stabilization of aviation industry</a:t>
            </a:r>
            <a:endParaRPr lang="en-US" sz="3900" dirty="0" smtClean="0">
              <a:latin typeface="+mn-lt"/>
            </a:endParaRPr>
          </a:p>
        </p:txBody>
      </p:sp>
      <p:sp>
        <p:nvSpPr>
          <p:cNvPr id="3" name="Title 2"/>
          <p:cNvSpPr>
            <a:spLocks noGrp="1"/>
          </p:cNvSpPr>
          <p:nvPr>
            <p:ph type="title"/>
          </p:nvPr>
        </p:nvSpPr>
        <p:spPr/>
        <p:txBody>
          <a:bodyPr>
            <a:normAutofit fontScale="90000"/>
          </a:bodyPr>
          <a:lstStyle/>
          <a:p>
            <a:r>
              <a:rPr lang="en-US" sz="3200" dirty="0">
                <a:solidFill>
                  <a:srgbClr val="00B0F0"/>
                </a:solidFill>
                <a:latin typeface="+mn-lt"/>
              </a:rPr>
              <a:t>College-Industry Partnerships: a Brief Review</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8600" y="5562600"/>
            <a:ext cx="876300" cy="528650"/>
          </a:xfrm>
          <a:prstGeom prst="rect">
            <a:avLst/>
          </a:prstGeom>
        </p:spPr>
      </p:pic>
    </p:spTree>
    <p:extLst>
      <p:ext uri="{BB962C8B-B14F-4D97-AF65-F5344CB8AC3E}">
        <p14:creationId xmlns:p14="http://schemas.microsoft.com/office/powerpoint/2010/main" val="91153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39000">
              <a:schemeClr val="lt1"/>
            </a:gs>
            <a:gs pos="100000">
              <a:schemeClr val="lt1">
                <a:lumMod val="7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28600" y="1295400"/>
            <a:ext cx="8534399" cy="4800600"/>
          </a:xfrm>
        </p:spPr>
        <p:txBody>
          <a:bodyPr>
            <a:noAutofit/>
          </a:bodyPr>
          <a:lstStyle/>
          <a:p>
            <a:pPr marL="457200" indent="-457200">
              <a:buFont typeface="Arial" panose="020B0604020202020204" pitchFamily="34" charset="0"/>
              <a:buChar char="•"/>
            </a:pPr>
            <a:r>
              <a:rPr lang="en-US" sz="3200" dirty="0" smtClean="0">
                <a:latin typeface="+mn-lt"/>
              </a:rPr>
              <a:t>Industry partners are an important part of NAC</a:t>
            </a:r>
          </a:p>
          <a:p>
            <a:pPr marL="457200" indent="-457200">
              <a:buFont typeface="Arial" panose="020B0604020202020204" pitchFamily="34" charset="0"/>
              <a:buChar char="•"/>
            </a:pPr>
            <a:r>
              <a:rPr lang="en-US" sz="3200" dirty="0" smtClean="0">
                <a:latin typeface="+mn-lt"/>
              </a:rPr>
              <a:t>OEIE collected early feedback (Year 1) from the 5 colleges, stakeholders</a:t>
            </a:r>
          </a:p>
          <a:p>
            <a:pPr marL="457200" indent="-457200">
              <a:buFont typeface="Arial" panose="020B0604020202020204" pitchFamily="34" charset="0"/>
              <a:buChar char="•"/>
            </a:pPr>
            <a:r>
              <a:rPr lang="en-US" sz="3200" dirty="0" smtClean="0">
                <a:latin typeface="+mn-lt"/>
              </a:rPr>
              <a:t>The purpose of the data collection was to gain participants’ perspectives of: </a:t>
            </a:r>
          </a:p>
          <a:p>
            <a:pPr marL="1371600" lvl="2" indent="-457200" algn="l">
              <a:buFont typeface="Arial" panose="020B0604020202020204" pitchFamily="34" charset="0"/>
              <a:buChar char="•"/>
            </a:pPr>
            <a:r>
              <a:rPr lang="en-US" sz="2800" dirty="0" smtClean="0"/>
              <a:t>Expectations for the consortium</a:t>
            </a:r>
          </a:p>
          <a:p>
            <a:pPr marL="1371600" lvl="2" indent="-457200" algn="l">
              <a:buFont typeface="Arial" panose="020B0604020202020204" pitchFamily="34" charset="0"/>
              <a:buChar char="•"/>
            </a:pPr>
            <a:r>
              <a:rPr lang="en-US" sz="2800" dirty="0" smtClean="0"/>
              <a:t>Potential Challenges  </a:t>
            </a:r>
          </a:p>
          <a:p>
            <a:pPr lvl="2" algn="l"/>
            <a:endParaRPr lang="en-US" sz="3200" dirty="0">
              <a:latin typeface="+mn-lt"/>
            </a:endParaRPr>
          </a:p>
          <a:p>
            <a:endParaRPr lang="en-US" sz="3600" dirty="0" smtClean="0">
              <a:latin typeface="+mn-lt"/>
            </a:endParaRPr>
          </a:p>
        </p:txBody>
      </p:sp>
      <p:sp>
        <p:nvSpPr>
          <p:cNvPr id="3" name="Title 2"/>
          <p:cNvSpPr>
            <a:spLocks noGrp="1"/>
          </p:cNvSpPr>
          <p:nvPr>
            <p:ph type="title"/>
          </p:nvPr>
        </p:nvSpPr>
        <p:spPr/>
        <p:txBody>
          <a:bodyPr>
            <a:normAutofit/>
          </a:bodyPr>
          <a:lstStyle/>
          <a:p>
            <a:r>
              <a:rPr lang="en-US" sz="3200" dirty="0" smtClean="0">
                <a:solidFill>
                  <a:srgbClr val="00B0F0"/>
                </a:solidFill>
                <a:latin typeface="+mn-lt"/>
              </a:rPr>
              <a:t>Developing relationships</a:t>
            </a:r>
            <a:endParaRPr lang="en-US" sz="3200" dirty="0">
              <a:solidFill>
                <a:srgbClr val="00B0F0"/>
              </a:solidFill>
              <a:latin typeface="+mn-lt"/>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8600" y="5562600"/>
            <a:ext cx="876300" cy="528650"/>
          </a:xfrm>
          <a:prstGeom prst="rect">
            <a:avLst/>
          </a:prstGeom>
        </p:spPr>
      </p:pic>
    </p:spTree>
    <p:extLst>
      <p:ext uri="{BB962C8B-B14F-4D97-AF65-F5344CB8AC3E}">
        <p14:creationId xmlns:p14="http://schemas.microsoft.com/office/powerpoint/2010/main" val="12121270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39000">
              <a:schemeClr val="lt1"/>
            </a:gs>
            <a:gs pos="100000">
              <a:schemeClr val="lt1">
                <a:lumMod val="7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28600" y="1582738"/>
            <a:ext cx="8534399" cy="4513262"/>
          </a:xfrm>
        </p:spPr>
        <p:txBody>
          <a:bodyPr>
            <a:noAutofit/>
          </a:bodyPr>
          <a:lstStyle/>
          <a:p>
            <a:endParaRPr lang="en-US" sz="3600" dirty="0" smtClean="0">
              <a:latin typeface="+mn-lt"/>
            </a:endParaRPr>
          </a:p>
        </p:txBody>
      </p:sp>
      <p:sp>
        <p:nvSpPr>
          <p:cNvPr id="3" name="Title 2"/>
          <p:cNvSpPr>
            <a:spLocks noGrp="1"/>
          </p:cNvSpPr>
          <p:nvPr>
            <p:ph type="title"/>
          </p:nvPr>
        </p:nvSpPr>
        <p:spPr/>
        <p:txBody>
          <a:bodyPr>
            <a:normAutofit/>
          </a:bodyPr>
          <a:lstStyle/>
          <a:p>
            <a:r>
              <a:rPr lang="en-US" sz="3200" dirty="0" smtClean="0">
                <a:solidFill>
                  <a:srgbClr val="00B0F0"/>
                </a:solidFill>
                <a:latin typeface="+mn-lt"/>
              </a:rPr>
              <a:t>Developing Relationships</a:t>
            </a:r>
            <a:endParaRPr lang="en-US" sz="3200" dirty="0">
              <a:solidFill>
                <a:srgbClr val="00B0F0"/>
              </a:solidFill>
              <a:latin typeface="+mn-lt"/>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8600" y="5562600"/>
            <a:ext cx="876300" cy="52865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667044346"/>
              </p:ext>
            </p:extLst>
          </p:nvPr>
        </p:nvGraphicFramePr>
        <p:xfrm>
          <a:off x="152400" y="1388807"/>
          <a:ext cx="8458200" cy="4097593"/>
        </p:xfrm>
        <a:graphic>
          <a:graphicData uri="http://schemas.openxmlformats.org/drawingml/2006/table">
            <a:tbl>
              <a:tblPr firstRow="1" bandRow="1">
                <a:tableStyleId>{5C22544A-7EE6-4342-B048-85BDC9FD1C3A}</a:tableStyleId>
              </a:tblPr>
              <a:tblGrid>
                <a:gridCol w="4267200"/>
                <a:gridCol w="4191000"/>
              </a:tblGrid>
              <a:tr h="354471">
                <a:tc>
                  <a:txBody>
                    <a:bodyPr/>
                    <a:lstStyle/>
                    <a:p>
                      <a:r>
                        <a:rPr lang="en-US" dirty="0" smtClean="0"/>
                        <a:t>Potential Challenges</a:t>
                      </a:r>
                      <a:endParaRPr lang="en-US" dirty="0"/>
                    </a:p>
                  </a:txBody>
                  <a:tcPr/>
                </a:tc>
                <a:tc>
                  <a:txBody>
                    <a:bodyPr/>
                    <a:lstStyle/>
                    <a:p>
                      <a:r>
                        <a:rPr lang="en-US" dirty="0" smtClean="0"/>
                        <a:t>Suggestions to Address Challenge(s)</a:t>
                      </a:r>
                      <a:endParaRPr lang="en-US" dirty="0"/>
                    </a:p>
                  </a:txBody>
                  <a:tcPr/>
                </a:tc>
              </a:tr>
              <a:tr h="2215443">
                <a:tc>
                  <a:txBody>
                    <a:bodyPr/>
                    <a:lstStyle/>
                    <a:p>
                      <a:r>
                        <a:rPr lang="en-US" sz="1600" dirty="0" smtClean="0"/>
                        <a:t>Developing a process that will allow diverse agendas</a:t>
                      </a:r>
                      <a:r>
                        <a:rPr lang="en-US" sz="1600" baseline="0" dirty="0" smtClean="0"/>
                        <a:t> to be consolidated into a nationally accepted training pathway with credentialing that adds value in the workplace. </a:t>
                      </a:r>
                      <a:endParaRPr lang="en-US" sz="1600" dirty="0"/>
                    </a:p>
                  </a:txBody>
                  <a:tcPr anchor="ctr"/>
                </a:tc>
                <a:tc>
                  <a:txBody>
                    <a:bodyPr/>
                    <a:lstStyle/>
                    <a:p>
                      <a:r>
                        <a:rPr lang="en-US" sz="1600" dirty="0" smtClean="0"/>
                        <a:t>Developing a team that has a vested interest in the industry being served. Team members should have a broad</a:t>
                      </a:r>
                      <a:r>
                        <a:rPr lang="en-US" sz="1600" baseline="0" dirty="0" smtClean="0"/>
                        <a:t> experience in all aspects of the current industry model and a good understanding of the pathway to the future model, because it will be different. We cannot sustain aviation as we know it if we do not recognize the need to train workers for the new model. </a:t>
                      </a:r>
                      <a:endParaRPr lang="en-US" sz="1600" dirty="0"/>
                    </a:p>
                  </a:txBody>
                  <a:tcPr anchor="ctr"/>
                </a:tc>
              </a:tr>
              <a:tr h="1445833">
                <a:tc>
                  <a:txBody>
                    <a:bodyPr/>
                    <a:lstStyle/>
                    <a:p>
                      <a:r>
                        <a:rPr lang="en-US" sz="1600" dirty="0" smtClean="0"/>
                        <a:t>Biggest challenge will be employer support during a down</a:t>
                      </a:r>
                      <a:r>
                        <a:rPr lang="en-US" sz="1600" baseline="0" dirty="0" smtClean="0"/>
                        <a:t> turn in the economic cycle for the industry. Also ensuring that although students do have the technical skills, how do you work some of the “soft skills” into the teachings as well.</a:t>
                      </a:r>
                      <a:endParaRPr lang="en-US" sz="1600" dirty="0"/>
                    </a:p>
                  </a:txBody>
                  <a:tcPr anchor="ctr"/>
                </a:tc>
                <a:tc>
                  <a:txBody>
                    <a:bodyPr/>
                    <a:lstStyle/>
                    <a:p>
                      <a:r>
                        <a:rPr lang="en-US" sz="1600" dirty="0" smtClean="0"/>
                        <a:t>Tech schools must have a close relationship with the employer community to understand skills needs as well as understanding transferrable skills.</a:t>
                      </a:r>
                      <a:endParaRPr lang="en-US" sz="1600" dirty="0"/>
                    </a:p>
                  </a:txBody>
                  <a:tcPr anchor="ctr"/>
                </a:tc>
              </a:tr>
            </a:tbl>
          </a:graphicData>
        </a:graphic>
      </p:graphicFrame>
    </p:spTree>
    <p:extLst>
      <p:ext uri="{BB962C8B-B14F-4D97-AF65-F5344CB8AC3E}">
        <p14:creationId xmlns:p14="http://schemas.microsoft.com/office/powerpoint/2010/main" val="1881472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8fdc3954-34d4-4343-98d5-2c78f0b380ed">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60F6A2B2FFB7419A12182D7EB54640" ma:contentTypeVersion="3" ma:contentTypeDescription="Create a new document." ma:contentTypeScope="" ma:versionID="f98761bcd319eecdf8abbeb6937f4ad7">
  <xsd:schema xmlns:xsd="http://www.w3.org/2001/XMLSchema" xmlns:xs="http://www.w3.org/2001/XMLSchema" xmlns:p="http://schemas.microsoft.com/office/2006/metadata/properties" xmlns:ns2="8fdc3954-34d4-4343-98d5-2c78f0b380ed" targetNamespace="http://schemas.microsoft.com/office/2006/metadata/properties" ma:root="true" ma:fieldsID="dbca07c0f428ba745ad6ed50c722ce86" ns2:_="">
    <xsd:import namespace="8fdc3954-34d4-4343-98d5-2c78f0b380ed"/>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dc3954-34d4-4343-98d5-2c78f0b380e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2DA60ED-8B3C-42C8-9329-4C219C2FDBDE}">
  <ds:schemaRefs>
    <ds:schemaRef ds:uri="http://schemas.microsoft.com/sharepoint/v3/contenttype/forms"/>
  </ds:schemaRefs>
</ds:datastoreItem>
</file>

<file path=customXml/itemProps2.xml><?xml version="1.0" encoding="utf-8"?>
<ds:datastoreItem xmlns:ds="http://schemas.openxmlformats.org/officeDocument/2006/customXml" ds:itemID="{E9512642-5579-4B6F-91DF-AAED7A5C8AA6}">
  <ds:schemaRefs>
    <ds:schemaRef ds:uri="http://schemas.microsoft.com/office/2006/documentManagement/types"/>
    <ds:schemaRef ds:uri="http://schemas.openxmlformats.org/package/2006/metadata/core-properties"/>
    <ds:schemaRef ds:uri="http://purl.org/dc/elements/1.1/"/>
    <ds:schemaRef ds:uri="8fdc3954-34d4-4343-98d5-2c78f0b380ed"/>
    <ds:schemaRef ds:uri="http://schemas.microsoft.com/office/infopath/2007/PartnerControls"/>
    <ds:schemaRef ds:uri="http://www.w3.org/XML/1998/namespace"/>
    <ds:schemaRef ds:uri="http://purl.org/dc/terms/"/>
    <ds:schemaRef ds:uri="http://purl.org/dc/dcmitype/"/>
    <ds:schemaRef ds:uri="http://schemas.microsoft.com/office/2006/metadata/properties"/>
  </ds:schemaRefs>
</ds:datastoreItem>
</file>

<file path=customXml/itemProps3.xml><?xml version="1.0" encoding="utf-8"?>
<ds:datastoreItem xmlns:ds="http://schemas.openxmlformats.org/officeDocument/2006/customXml" ds:itemID="{62682217-226D-4025-A2E6-A622D8E0BB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dc3954-34d4-4343-98d5-2c78f0b380e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4124</TotalTime>
  <Words>785</Words>
  <Application>Microsoft Office PowerPoint</Application>
  <PresentationFormat>On-screen Show (4:3)</PresentationFormat>
  <Paragraphs>116</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Courier New</vt:lpstr>
      <vt:lpstr>GothamHTF-Book</vt:lpstr>
      <vt:lpstr>GothamHTF-Medium</vt:lpstr>
      <vt:lpstr>Wingdings</vt:lpstr>
      <vt:lpstr>Office Theme</vt:lpstr>
      <vt:lpstr>PowerPoint Presentation</vt:lpstr>
      <vt:lpstr>National Aviation Consortium (NAC)</vt:lpstr>
      <vt:lpstr>National Aviation Consortium</vt:lpstr>
      <vt:lpstr>NAC Program Areas</vt:lpstr>
      <vt:lpstr>Description of the Evaluation</vt:lpstr>
      <vt:lpstr>College-Industry Partnerships: a Brief Review</vt:lpstr>
      <vt:lpstr>College-Industry Partnerships: a Brief Review</vt:lpstr>
      <vt:lpstr>Developing relationships</vt:lpstr>
      <vt:lpstr>Developing Relationships</vt:lpstr>
      <vt:lpstr>Employer Engagement and Industry Certification</vt:lpstr>
      <vt:lpstr>Employer Engagement and Industry Certification</vt:lpstr>
      <vt:lpstr>Employer Engagement and Industry Certification</vt:lpstr>
      <vt:lpstr>Lessons learned</vt:lpstr>
      <vt:lpstr>Lessons learned</vt:lpstr>
      <vt:lpstr>Questions/comments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Model Review</dc:title>
  <dc:creator>Audrey Theis</dc:creator>
  <cp:lastModifiedBy>Reviewer</cp:lastModifiedBy>
  <cp:revision>234</cp:revision>
  <dcterms:created xsi:type="dcterms:W3CDTF">2014-02-24T03:45:18Z</dcterms:created>
  <dcterms:modified xsi:type="dcterms:W3CDTF">2015-11-03T15:48:08Z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0x0101002E60F6A2B2FFB7419A12182D7EB54640</vt:lpwstr>
  </property>
</Properties>
</file>