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58" r:id="rId4"/>
    <p:sldId id="260" r:id="rId5"/>
    <p:sldId id="261" r:id="rId6"/>
    <p:sldId id="281" r:id="rId7"/>
    <p:sldId id="264" r:id="rId8"/>
    <p:sldId id="263" r:id="rId9"/>
    <p:sldId id="265" r:id="rId10"/>
    <p:sldId id="266" r:id="rId11"/>
    <p:sldId id="269" r:id="rId12"/>
    <p:sldId id="270" r:id="rId13"/>
    <p:sldId id="272" r:id="rId14"/>
    <p:sldId id="271" r:id="rId15"/>
    <p:sldId id="275" r:id="rId16"/>
    <p:sldId id="273" r:id="rId17"/>
    <p:sldId id="274" r:id="rId18"/>
    <p:sldId id="276" r:id="rId19"/>
    <p:sldId id="277" r:id="rId20"/>
    <p:sldId id="280" r:id="rId21"/>
    <p:sldId id="267" r:id="rId22"/>
    <p:sldId id="268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 MT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EE9"/>
    <a:srgbClr val="06A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48" autoAdjust="0"/>
  </p:normalViewPr>
  <p:slideViewPr>
    <p:cSldViewPr>
      <p:cViewPr varScale="1">
        <p:scale>
          <a:sx n="36" d="100"/>
          <a:sy n="36" d="100"/>
        </p:scale>
        <p:origin x="15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charset="0"/>
              </a:defRPr>
            </a:lvl1pPr>
          </a:lstStyle>
          <a:p>
            <a:fld id="{1537AAE9-C6ED-4841-8AEB-9BCC67AAAD34}" type="datetimeFigureOut">
              <a:rPr lang="en-US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charset="0"/>
              </a:defRPr>
            </a:lvl1pPr>
          </a:lstStyle>
          <a:p>
            <a:fld id="{81806032-2950-274F-A660-46379D7D4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31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charset="0"/>
              </a:defRPr>
            </a:lvl1pPr>
          </a:lstStyle>
          <a:p>
            <a:fld id="{CE06FC4B-C215-7545-A6DF-CD13A00C293B}" type="datetimeFigureOut">
              <a:rPr lang="en-US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charset="0"/>
              </a:defRPr>
            </a:lvl1pPr>
          </a:lstStyle>
          <a:p>
            <a:fld id="{8D687BAB-0DF2-7845-838B-91EB9CCF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88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Segoe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4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in conceptual </a:t>
            </a:r>
            <a:r>
              <a:rPr lang="en-US" baseline="0" dirty="0" err="1" smtClean="0"/>
              <a:t>framworks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9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7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5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in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N=645</a:t>
            </a:r>
            <a:r>
              <a:rPr lang="en-US" baseline="0" dirty="0" smtClean="0"/>
              <a:t> unique institutions of higher education; According to the National Center on Education Statistics, there are 934 public 2-year institutions.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7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Lato Regular"/>
                <a:ea typeface="MS PGothic" pitchFamily="34" charset="-128"/>
                <a:cs typeface="MS PGothic" charset="0"/>
              </a:rPr>
              <a:t>In Round 1, third-party evaluation was not required; a handful of the 48 grantees reported evaluation methods.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Lato Regular"/>
                <a:ea typeface="MS PGothic" pitchFamily="34" charset="-128"/>
                <a:cs typeface="MS PGothic" charset="0"/>
              </a:rPr>
              <a:t>Round 2 grantees were required to submit 10-page summary evaluation plans, and their planned evaluation methods were culled from those 10-page summaries.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Lato Regular"/>
                <a:ea typeface="MS PGothic" pitchFamily="34" charset="-128"/>
                <a:cs typeface="MS PGothic" charset="0"/>
              </a:rPr>
              <a:t>Round 3 grantees were required to select an independent third-party evaluator to conduct a rigorous evaluation of their program and to submit a detailed evaluation plan; and their planned evaluation methods were culled from those detailed evaluation plans.</a:t>
            </a:r>
          </a:p>
          <a:p>
            <a:endParaRPr lang="en-US" dirty="0" smtClean="0"/>
          </a:p>
          <a:p>
            <a:r>
              <a:rPr lang="en-US" dirty="0" smtClean="0"/>
              <a:t>ADD</a:t>
            </a:r>
            <a:r>
              <a:rPr lang="en-US" baseline="0" dirty="0" smtClean="0"/>
              <a:t> NOTE ON N/A and NO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7BAB-0DF2-7845-838B-91EB9CCFD98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2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966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362075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3474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 sz="1800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228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676400"/>
            <a:ext cx="3571875" cy="381635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6" y="1676400"/>
            <a:ext cx="3489324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783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6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84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561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419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01397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3008313" cy="1162050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6059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6934200" cy="4529138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987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215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112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18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533400"/>
            <a:ext cx="6018212" cy="5187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378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767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262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520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199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304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Lato Regular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176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834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0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0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69" r:id="rId9"/>
    <p:sldLayoutId id="2147483770" r:id="rId10"/>
    <p:sldLayoutId id="2147483786" r:id="rId11"/>
    <p:sldLayoutId id="2147483771" r:id="rId12"/>
    <p:sldLayoutId id="2147483787" r:id="rId13"/>
    <p:sldLayoutId id="2147483788" r:id="rId14"/>
    <p:sldLayoutId id="2147483789" r:id="rId15"/>
    <p:sldLayoutId id="2147483772" r:id="rId16"/>
    <p:sldLayoutId id="2147483773" r:id="rId17"/>
    <p:sldLayoutId id="2147483774" r:id="rId18"/>
    <p:sldLayoutId id="2147483775" r:id="rId19"/>
    <p:sldLayoutId id="2147483776" r:id="rId20"/>
    <p:sldLayoutId id="2147483777" r:id="rId2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spc="-40">
          <a:solidFill>
            <a:schemeClr val="tx1"/>
          </a:solidFill>
          <a:latin typeface="Lato Black"/>
          <a:ea typeface="MS PGothic" pitchFamily="34" charset="-128"/>
          <a:cs typeface="Lato Black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5pPr>
      <a:lvl6pPr marL="4572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6pPr>
      <a:lvl7pPr marL="9144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9pPr>
    </p:titleStyle>
    <p:bodyStyle>
      <a:lvl1pPr indent="-342900" algn="l" rtl="0" eaLnBrk="1" fontAlgn="base" hangingPunct="1">
        <a:lnSpc>
          <a:spcPts val="2700"/>
        </a:lnSpc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Lato Regular"/>
          <a:ea typeface="MS PGothic" pitchFamily="34" charset="-128"/>
          <a:cs typeface="Lato Regular"/>
        </a:defRPr>
      </a:lvl1pPr>
      <a:lvl2pPr marL="465138" indent="-190500" algn="l" rtl="0" eaLnBrk="1" fontAlgn="base" hangingPunct="1">
        <a:lnSpc>
          <a:spcPts val="2125"/>
        </a:lnSpc>
        <a:spcBef>
          <a:spcPts val="988"/>
        </a:spcBef>
        <a:spcAft>
          <a:spcPts val="1200"/>
        </a:spcAft>
        <a:buClr>
          <a:schemeClr val="tx2"/>
        </a:buClr>
        <a:buFont typeface="Wingdings" charset="0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2pPr>
      <a:lvl3pPr marL="885825" indent="-136525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charset="0"/>
        <a:buChar char="§"/>
        <a:defRPr sz="16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3pPr>
      <a:lvl4pPr marL="1141413" indent="-209550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charset="0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4pPr>
      <a:lvl5pPr marL="1370013" indent="-17145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14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acccteval.org/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89" y="1981200"/>
            <a:ext cx="5420421" cy="2895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534400" cy="13716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ＭＳ Ｐゴシック" charset="0"/>
              </a:rPr>
              <a:t>Overview of the TAACCCT Grant Program and the National Evaluation</a:t>
            </a:r>
            <a:endParaRPr lang="en-US" sz="3600" dirty="0"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TAACCCT Grant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10512" cy="5029200"/>
          </a:xfrm>
        </p:spPr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b="1" i="1" dirty="0" smtClean="0"/>
              <a:t>Increase </a:t>
            </a:r>
            <a:r>
              <a:rPr lang="en-US" sz="2400" b="1" i="1" dirty="0"/>
              <a:t>attainment </a:t>
            </a:r>
            <a:r>
              <a:rPr lang="en-US" sz="2400" dirty="0"/>
              <a:t>of degrees, certifications, certificates, diplomas, and other </a:t>
            </a:r>
            <a:r>
              <a:rPr lang="en-US" sz="2400" dirty="0" smtClean="0"/>
              <a:t>industry-recognized </a:t>
            </a:r>
            <a:r>
              <a:rPr lang="en-US" sz="2400" dirty="0"/>
              <a:t>credentials that match the skills needed by employers to better prepare </a:t>
            </a:r>
            <a:r>
              <a:rPr lang="en-US" sz="2400" dirty="0" smtClean="0"/>
              <a:t>TAA-eligible </a:t>
            </a:r>
            <a:r>
              <a:rPr lang="en-US" sz="2400" dirty="0"/>
              <a:t>workers and other adults for high-wage, high-skill employment or re-employment in growth industry sectors;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Introduce or replicate </a:t>
            </a:r>
            <a:r>
              <a:rPr lang="en-US" sz="2400" b="1" i="1" dirty="0"/>
              <a:t>innovative and effective methods for designing and delivering instruction </a:t>
            </a:r>
            <a:r>
              <a:rPr lang="en-US" sz="2400" dirty="0"/>
              <a:t>that address specific industry needs and lead to improved learning, completion, and other outcomes for TAA - eligible workers and other  adults; and 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Demonstrate </a:t>
            </a:r>
            <a:r>
              <a:rPr lang="en-US" sz="2400" b="1" i="1" dirty="0"/>
              <a:t>improved employment outcomes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785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Elements for TAACCCT Projects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525900"/>
              </p:ext>
            </p:extLst>
          </p:nvPr>
        </p:nvGraphicFramePr>
        <p:xfrm>
          <a:off x="493776" y="1188720"/>
          <a:ext cx="8153400" cy="4830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0200"/>
                <a:gridCol w="914400"/>
                <a:gridCol w="914400"/>
                <a:gridCol w="914400"/>
              </a:tblGrid>
              <a:tr h="380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 smtClean="0">
                          <a:effectLst/>
                        </a:rPr>
                        <a:t>Core</a:t>
                      </a:r>
                      <a:r>
                        <a:rPr lang="en-US" sz="1800" baseline="0" dirty="0" smtClean="0">
                          <a:effectLst/>
                        </a:rPr>
                        <a:t> Elements</a:t>
                      </a: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Round 1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Round 2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Round 3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0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Accelerated </a:t>
                      </a:r>
                      <a:r>
                        <a:rPr lang="en-US" sz="1800" b="0" dirty="0">
                          <a:effectLst/>
                        </a:rPr>
                        <a:t>Progress for Low-Skilled and Other Workers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80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Improved </a:t>
                      </a:r>
                      <a:r>
                        <a:rPr lang="en-US" sz="1800" b="0" dirty="0">
                          <a:effectLst/>
                        </a:rPr>
                        <a:t>Retention and Achievement Rates to Reduce Time to Completion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51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Career Pathways and/or Stacked and Latticed Credentials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51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Advanced Online and Technology-Enabled Learning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Evidence-Based Design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Strategic Alignment with the Workforce System and Other Stakeholders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Transferability and Articulation of Credit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Alignment with Previously-Funded TAACCCT Projects</a:t>
                      </a:r>
                      <a:endParaRPr lang="en-US" sz="1800" b="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/>
                        </a:rPr>
                        <a:t></a:t>
                      </a:r>
                      <a:endParaRPr lang="en-US" sz="1800" dirty="0">
                        <a:effectLst/>
                        <a:latin typeface="Lato" panose="020F050202020403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096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Rounds 1-3 Solicitation for Grant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31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Grants Awards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569997"/>
              </p:ext>
            </p:extLst>
          </p:nvPr>
        </p:nvGraphicFramePr>
        <p:xfrm>
          <a:off x="762000" y="1295400"/>
          <a:ext cx="7620001" cy="383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3049"/>
                <a:gridCol w="1389331"/>
                <a:gridCol w="1243086"/>
                <a:gridCol w="1243086"/>
                <a:gridCol w="1331449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Rounds 1-3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1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2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 anchor="b"/>
                </a:tc>
              </a:tr>
              <a:tr h="45720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Competitive Grants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3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   Single </a:t>
                      </a:r>
                      <a:r>
                        <a:rPr lang="en-US" sz="2000" b="0" dirty="0">
                          <a:effectLst/>
                        </a:rPr>
                        <a:t>institution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   Consortium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13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State-Designated</a:t>
                      </a:r>
                      <a:r>
                        <a:rPr lang="en-US" sz="2000" baseline="0" dirty="0" smtClean="0">
                          <a:effectLst/>
                        </a:rPr>
                        <a:t> Grants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8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   Single </a:t>
                      </a:r>
                      <a:r>
                        <a:rPr lang="en-US" sz="2000" b="0" dirty="0">
                          <a:effectLst/>
                        </a:rPr>
                        <a:t>institution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3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   Consortium</a:t>
                      </a:r>
                      <a:endParaRPr lang="en-US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8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Total #</a:t>
                      </a:r>
                      <a:r>
                        <a:rPr lang="en-US" sz="2000" baseline="0" dirty="0" smtClean="0">
                          <a:effectLst/>
                        </a:rPr>
                        <a:t> of Grants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257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324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TAACCCT Grants Awarded Per State (Rounds 1-3)</a:t>
            </a:r>
            <a:endParaRPr lang="en-US" dirty="0"/>
          </a:p>
        </p:txBody>
      </p:sp>
      <p:pic>
        <p:nvPicPr>
          <p:cNvPr id="4" name="Content Placeholder 3" descr="K:\Ibp\BBROWN\CENTER\PROJECTS\08774-003 (TAACCCT)\Early Findings Report\Data Files and Tabs\Maps\TAACCCTgrants1-3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274526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86400" y="60960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Source: Urban Institute TAACCCT Grantee Database</a:t>
            </a:r>
          </a:p>
        </p:txBody>
      </p:sp>
    </p:spTree>
    <p:extLst>
      <p:ext uri="{BB962C8B-B14F-4D97-AF65-F5344CB8AC3E}">
        <p14:creationId xmlns:p14="http://schemas.microsoft.com/office/powerpoint/2010/main" val="13994842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TAACCCT Grant Funding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204489"/>
              </p:ext>
            </p:extLst>
          </p:nvPr>
        </p:nvGraphicFramePr>
        <p:xfrm>
          <a:off x="533400" y="1295397"/>
          <a:ext cx="7924800" cy="4127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248"/>
                <a:gridCol w="1597407"/>
                <a:gridCol w="1286224"/>
                <a:gridCol w="1401521"/>
                <a:gridCol w="1295400"/>
              </a:tblGrid>
              <a:tr h="685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(In </a:t>
                      </a:r>
                      <a:r>
                        <a:rPr lang="en-US" sz="2000" dirty="0" smtClean="0">
                          <a:effectLst/>
                        </a:rPr>
                        <a:t>millions $)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Rounds 1-3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1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2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3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Up to</a:t>
                      </a:r>
                      <a:r>
                        <a:rPr lang="en-US" sz="2000" baseline="0" dirty="0" smtClean="0">
                          <a:effectLst/>
                        </a:rPr>
                        <a:t> $</a:t>
                      </a:r>
                      <a:r>
                        <a:rPr lang="en-US" sz="2000" dirty="0" smtClean="0">
                          <a:effectLst/>
                        </a:rPr>
                        <a:t>2.5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$2.5 to</a:t>
                      </a:r>
                      <a:r>
                        <a:rPr lang="en-US" sz="2000" baseline="0" dirty="0" smtClean="0">
                          <a:effectLst/>
                        </a:rPr>
                        <a:t> $5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$5 to</a:t>
                      </a:r>
                      <a:r>
                        <a:rPr lang="en-US" sz="2000" baseline="0" dirty="0" smtClean="0">
                          <a:effectLst/>
                        </a:rPr>
                        <a:t> $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Over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$10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to $15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$15 to $20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 $20.0 to $25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70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Total #</a:t>
                      </a:r>
                      <a:r>
                        <a:rPr lang="en-US" sz="2000" baseline="0" dirty="0" smtClean="0">
                          <a:effectLst/>
                        </a:rPr>
                        <a:t> of Grants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49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50973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488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/>
          <a:p>
            <a:r>
              <a:rPr lang="en-US" dirty="0" smtClean="0"/>
              <a:t>Top Ten Industries of Focus (Rounds 1-3)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18692"/>
              </p:ext>
            </p:extLst>
          </p:nvPr>
        </p:nvGraphicFramePr>
        <p:xfrm>
          <a:off x="228600" y="990600"/>
          <a:ext cx="8612189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085"/>
                <a:gridCol w="1508117"/>
                <a:gridCol w="1388879"/>
                <a:gridCol w="1287554"/>
                <a:gridCol w="12875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Planned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Rounds 1-3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1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2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3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Manufacturing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49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61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38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Professional, Scientific, and Technical </a:t>
                      </a:r>
                      <a:r>
                        <a:rPr lang="en-US" sz="1600" b="1" dirty="0" smtClean="0">
                          <a:effectLst/>
                        </a:rPr>
                        <a:t>Services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39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51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33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39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Health Care and Social </a:t>
                      </a:r>
                      <a:r>
                        <a:rPr lang="en-US" sz="1600" b="1" dirty="0" smtClean="0">
                          <a:effectLst/>
                        </a:rPr>
                        <a:t>Assistance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32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23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26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Transportation and </a:t>
                      </a:r>
                      <a:r>
                        <a:rPr lang="en-US" sz="1600" dirty="0" smtClean="0">
                          <a:effectLst/>
                        </a:rPr>
                        <a:t>Warehousing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Utilities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Construction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Information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Agriculture, Forestry, Fishing and Hunting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Mining, Quarrying, and Oil and Gas </a:t>
                      </a:r>
                      <a:r>
                        <a:rPr lang="en-US" sz="1600" dirty="0" smtClean="0">
                          <a:effectLst/>
                        </a:rPr>
                        <a:t>Extraction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6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Other Services (except Public Administration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248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910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Geographic Distribution</a:t>
            </a:r>
            <a:r>
              <a:rPr lang="en-US" b="1" dirty="0" smtClean="0"/>
              <a:t> of Colleges </a:t>
            </a:r>
            <a:r>
              <a:rPr lang="en-US" b="1" dirty="0"/>
              <a:t>Participating in TAACCCT </a:t>
            </a:r>
            <a:r>
              <a:rPr lang="en-US" b="1" dirty="0" smtClean="0"/>
              <a:t>Activities (Rounds 1-3) (n=645)</a:t>
            </a:r>
            <a:endParaRPr lang="en-US" dirty="0"/>
          </a:p>
        </p:txBody>
      </p:sp>
      <p:pic>
        <p:nvPicPr>
          <p:cNvPr id="4" name="Content Placeholder 3" descr="K:\Ibp\BBROWN\CENTER\PROJECTS\08774-003 (TAACCCT)\Early Findings Report\Data Files and Tabs\Maps\TAACCCTuniquecollege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86400" y="60960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Source: Urban Institute TAACCCT Grantee Database</a:t>
            </a:r>
          </a:p>
        </p:txBody>
      </p:sp>
    </p:spTree>
    <p:extLst>
      <p:ext uri="{BB962C8B-B14F-4D97-AF65-F5344CB8AC3E}">
        <p14:creationId xmlns:p14="http://schemas.microsoft.com/office/powerpoint/2010/main" val="2450432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Planned Program Components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135235"/>
              </p:ext>
            </p:extLst>
          </p:nvPr>
        </p:nvGraphicFramePr>
        <p:xfrm>
          <a:off x="457200" y="1066800"/>
          <a:ext cx="8229600" cy="4787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371600"/>
                <a:gridCol w="1143000"/>
                <a:gridCol w="1143000"/>
                <a:gridCol w="1066800"/>
              </a:tblGrid>
              <a:tr h="3906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Rounds 1-3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</a:t>
                      </a:r>
                      <a:r>
                        <a:rPr lang="en-US" baseline="0" dirty="0" smtClean="0"/>
                        <a:t> 1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 2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 3 (%)</a:t>
                      </a:r>
                      <a:endParaRPr lang="en-US" dirty="0"/>
                    </a:p>
                  </a:txBody>
                  <a:tcPr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Certificate Attainment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Stackable Credentials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Career Pathways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Employer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Partnerships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Industry Recognized Credentials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Technology Enabled Learning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Retention/Retention Strategies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Job Placement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Industry Driven Competencies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Degree Attainment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93364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76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/>
              <a:t>Planned </a:t>
            </a:r>
            <a:r>
              <a:rPr lang="en-US" dirty="0" smtClean="0"/>
              <a:t>Credentials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471352"/>
              </p:ext>
            </p:extLst>
          </p:nvPr>
        </p:nvGraphicFramePr>
        <p:xfrm>
          <a:off x="533400" y="1524000"/>
          <a:ext cx="8307385" cy="298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986"/>
                <a:gridCol w="1447800"/>
                <a:gridCol w="1219200"/>
                <a:gridCol w="1219200"/>
                <a:gridCol w="12191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Rounds 1-3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1 (%)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2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Round </a:t>
                      </a:r>
                      <a:r>
                        <a:rPr lang="en-US" sz="2000" dirty="0" smtClean="0">
                          <a:effectLst/>
                        </a:rPr>
                        <a:t>3 (%)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Professional license or certification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Degree (AA or BA/BS)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Certificate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 course completion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 degree or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certificate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Credit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for prior learning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6614" y="445333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5077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568325"/>
          </a:xfrm>
        </p:spPr>
        <p:txBody>
          <a:bodyPr/>
          <a:lstStyle/>
          <a:p>
            <a:r>
              <a:rPr lang="en-US" dirty="0" smtClean="0"/>
              <a:t>Average Number of Planned Partnerships per Grantee (Rounds 1-3)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504000"/>
              </p:ext>
            </p:extLst>
          </p:nvPr>
        </p:nvGraphicFramePr>
        <p:xfrm>
          <a:off x="457200" y="1752600"/>
          <a:ext cx="8231186" cy="242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945"/>
                <a:gridCol w="1189335"/>
                <a:gridCol w="1110046"/>
                <a:gridCol w="1139861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Rounds 1-3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(#)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Round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(#)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Round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(#)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Round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 (#)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Employer Partners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Public Workforce Partners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College/University Partners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 Key Partners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267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581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Topics </a:t>
            </a:r>
            <a:endParaRPr lang="en-US" dirty="0">
              <a:ea typeface="ＭＳ Ｐゴシック" charset="0"/>
            </a:endParaRP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7910513" cy="427355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sz="2400" dirty="0" smtClean="0">
                <a:latin typeface="Lato Regular" charset="0"/>
                <a:ea typeface="MS PGothic" charset="0"/>
                <a:cs typeface="Lato Regular" charset="0"/>
              </a:rPr>
              <a:t>The National TAACCCT Evaluation</a:t>
            </a:r>
          </a:p>
          <a:p>
            <a:pPr marL="750888" lvl="1" indent="-285750">
              <a:spcAft>
                <a:spcPts val="600"/>
              </a:spcAft>
              <a:buFontTx/>
              <a:buChar char="•"/>
            </a:pPr>
            <a:r>
              <a:rPr lang="en-US" sz="2200" dirty="0" smtClean="0">
                <a:latin typeface="Lato Regular" charset="0"/>
                <a:ea typeface="MS PGothic" charset="0"/>
                <a:cs typeface="Lato Regular" charset="0"/>
              </a:rPr>
              <a:t>Objectives, research questions, data sources, and products </a:t>
            </a:r>
          </a:p>
          <a:p>
            <a:pPr marL="285750" indent="-285750">
              <a:spcAft>
                <a:spcPts val="600"/>
              </a:spcAft>
              <a:buFontTx/>
              <a:buChar char="•"/>
            </a:pPr>
            <a:r>
              <a:rPr lang="en-US" sz="2400" dirty="0" smtClean="0">
                <a:latin typeface="Lato Regular" charset="0"/>
                <a:ea typeface="MS PGothic" charset="0"/>
                <a:cs typeface="Lato Regular" charset="0"/>
              </a:rPr>
              <a:t>Initial Picture of the Rounds 1-3 TAACCCT Grant Program</a:t>
            </a:r>
          </a:p>
          <a:p>
            <a:pPr marL="750888" lvl="1" indent="-285750">
              <a:buFontTx/>
              <a:buChar char="•"/>
            </a:pPr>
            <a:r>
              <a:rPr lang="en-US" sz="2200" dirty="0" smtClean="0">
                <a:latin typeface="Lato Regular" charset="0"/>
                <a:ea typeface="MS PGothic" charset="0"/>
                <a:cs typeface="Lato Regular" charset="0"/>
              </a:rPr>
              <a:t>Types of grants and grant awards</a:t>
            </a:r>
          </a:p>
          <a:p>
            <a:pPr marL="750888" lvl="1" indent="-285750">
              <a:buFontTx/>
              <a:buChar char="•"/>
            </a:pPr>
            <a:r>
              <a:rPr lang="en-US" sz="2200" dirty="0" smtClean="0">
                <a:latin typeface="Lato Regular" charset="0"/>
                <a:ea typeface="MS PGothic" charset="0"/>
                <a:cs typeface="Lato Regular" charset="0"/>
              </a:rPr>
              <a:t>Institutions receiving TAACCCT funding</a:t>
            </a:r>
          </a:p>
          <a:p>
            <a:pPr marL="750888" lvl="1" indent="-285750">
              <a:buFontTx/>
              <a:buChar char="•"/>
            </a:pPr>
            <a:r>
              <a:rPr lang="en-US" sz="2200" dirty="0" smtClean="0">
                <a:latin typeface="Lato Regular" charset="0"/>
                <a:ea typeface="MS PGothic" charset="0"/>
                <a:cs typeface="Lato Regular" charset="0"/>
              </a:rPr>
              <a:t>Planned program components, industries of focus, credentials, and partnerships</a:t>
            </a:r>
          </a:p>
          <a:p>
            <a:pPr marL="750888" lvl="1" indent="-285750">
              <a:buFontTx/>
              <a:buChar char="•"/>
            </a:pPr>
            <a:r>
              <a:rPr lang="en-US" sz="2200" dirty="0" smtClean="0">
                <a:latin typeface="Lato Regular" charset="0"/>
                <a:ea typeface="MS PGothic" charset="0"/>
                <a:cs typeface="Lato Regular" charset="0"/>
              </a:rPr>
              <a:t>Third-party evaluations </a:t>
            </a:r>
          </a:p>
          <a:p>
            <a:pPr marL="285750" indent="-285750">
              <a:buFontTx/>
              <a:buChar char="•"/>
            </a:pPr>
            <a:r>
              <a:rPr lang="en-US" sz="2400" dirty="0" smtClean="0">
                <a:latin typeface="Lato Regular" charset="0"/>
                <a:ea typeface="MS PGothic" charset="0"/>
                <a:cs typeface="Lato Regular" charset="0"/>
              </a:rPr>
              <a:t>Next Steps</a:t>
            </a:r>
          </a:p>
          <a:p>
            <a:pPr marL="750888" lvl="1" indent="-285750"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Grantees </a:t>
            </a:r>
            <a:r>
              <a:rPr lang="en-US" b="1" dirty="0"/>
              <a:t>Using Various Outcome/Impact Evaluation Methods</a:t>
            </a:r>
            <a:r>
              <a:rPr lang="en-US" b="1" dirty="0" smtClean="0"/>
              <a:t> (Rounds </a:t>
            </a:r>
            <a:r>
              <a:rPr lang="en-US" b="1" dirty="0"/>
              <a:t>1-</a:t>
            </a:r>
            <a:r>
              <a:rPr lang="en-US" b="1" dirty="0" smtClean="0"/>
              <a:t>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22176"/>
              </p:ext>
            </p:extLst>
          </p:nvPr>
        </p:nvGraphicFramePr>
        <p:xfrm>
          <a:off x="533400" y="1676400"/>
          <a:ext cx="8077203" cy="4375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3802"/>
                <a:gridCol w="1219200"/>
                <a:gridCol w="914400"/>
                <a:gridCol w="1066800"/>
                <a:gridCol w="1143001"/>
              </a:tblGrid>
              <a:tr h="478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Method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Rounds 1-3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(#)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Round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1 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(#)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Round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2 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(#)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Round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3 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(#)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1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Experimental Design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Regression Discontinuity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Propensity Score Matching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53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2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Other Quasi-experimental /Non-Experimental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56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Pre/Post-Analysis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24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17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7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Outcome/Correlational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1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Cost/Economic analysis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096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Urban Institute TAACCCT Grantee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568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Steps for the National TAACCCT Evaluation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6480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National 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>
              <a:buFont typeface="Arial" panose="020B0604020202020204" pitchFamily="34" charset="0"/>
              <a:buChar char="•"/>
            </a:pPr>
            <a:r>
              <a:rPr lang="en-US" sz="2400" dirty="0" smtClean="0"/>
              <a:t>Collect detailed information on the approaches, training, and partnerships actually implemented across all Rounds 1-3 TAACCCT colleges through the survey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400" dirty="0" smtClean="0"/>
              <a:t>Study how TAACCCT activities were implemented and the successes and challenges of TAACCCT from multiple perspectives through the site visits to 20 Rounds 2-3 grants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400" dirty="0" smtClean="0"/>
              <a:t>Examine and synthesize the outcomes and impacts of the grant activities across all grants to build a body of evidence of workforce education and training approaches using the final third-party evaluation reports</a:t>
            </a:r>
          </a:p>
          <a:p>
            <a:pPr marL="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413625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600" b="1" dirty="0" smtClean="0"/>
              <a:t>Reminder!</a:t>
            </a: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600" dirty="0" smtClean="0"/>
              <a:t>Check out the TAACCCT evaluation website at:</a:t>
            </a: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endParaRPr lang="en-US" sz="3600" dirty="0"/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600" dirty="0" smtClean="0">
                <a:hlinkClick r:id="rId2"/>
              </a:rPr>
              <a:t>www.taacccteval.org</a:t>
            </a:r>
            <a:endParaRPr lang="en-US" sz="3600" dirty="0" smtClean="0"/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endParaRPr lang="en-US" sz="3600" dirty="0"/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800" dirty="0" smtClean="0"/>
              <a:t>For methods information, evaluation examples, peer-learning events, webinar recordings, and more….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44161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543800" cy="13716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20000" cy="1752600"/>
          </a:xfrm>
        </p:spPr>
        <p:txBody>
          <a:bodyPr/>
          <a:lstStyle/>
          <a:p>
            <a:r>
              <a:rPr lang="en-US" sz="2400" b="1" dirty="0" smtClean="0"/>
              <a:t>Lauren </a:t>
            </a:r>
            <a:r>
              <a:rPr lang="en-US" sz="2400" b="1" dirty="0" err="1" smtClean="0"/>
              <a:t>Eyster</a:t>
            </a:r>
            <a:r>
              <a:rPr lang="en-US" sz="2400" b="1" dirty="0" smtClean="0"/>
              <a:t>, Urban Institute</a:t>
            </a:r>
          </a:p>
          <a:p>
            <a:r>
              <a:rPr lang="en-US" sz="2400" dirty="0" smtClean="0"/>
              <a:t>Project Director for the National TAACCCT Evaluation</a:t>
            </a:r>
          </a:p>
          <a:p>
            <a:r>
              <a:rPr lang="en-US" sz="2400" dirty="0" smtClean="0"/>
              <a:t>leyster@urban.org</a:t>
            </a:r>
          </a:p>
          <a:p>
            <a:endParaRPr lang="en-US" sz="2400" dirty="0" smtClean="0"/>
          </a:p>
          <a:p>
            <a:r>
              <a:rPr lang="en-US" sz="2400" b="1" dirty="0" smtClean="0"/>
              <a:t>Partnering with:</a:t>
            </a:r>
          </a:p>
          <a:p>
            <a:r>
              <a:rPr lang="en-US" sz="2400" dirty="0" err="1" smtClean="0"/>
              <a:t>Abt</a:t>
            </a:r>
            <a:r>
              <a:rPr lang="en-US" sz="2400" dirty="0" smtClean="0"/>
              <a:t> Associates, Capital Research Corporation, George Washington University, Jobs for the Future, and NORC at the University of Chicago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3994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Overview of the National TAACCCT Evaluation</a:t>
            </a:r>
            <a:endParaRPr lang="en-US" dirty="0">
              <a:ea typeface="ＭＳ Ｐゴシック" charset="0"/>
            </a:endParaRPr>
          </a:p>
        </p:txBody>
      </p:sp>
      <p:sp>
        <p:nvSpPr>
          <p:cNvPr id="16387" name="Vertical Text Placeholder 4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endParaRPr lang="en-US" dirty="0">
              <a:latin typeface="Lato Regular" charset="0"/>
              <a:ea typeface="MS PGothic" charset="0"/>
              <a:cs typeface="Lato Regular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Objectives of the National TAACCCT Evaluation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7910512" cy="4273550"/>
          </a:xfrm>
        </p:spPr>
        <p:txBody>
          <a:bodyPr/>
          <a:lstStyle/>
          <a:p>
            <a:pPr marL="465138" indent="-465138">
              <a:spcAft>
                <a:spcPts val="600"/>
              </a:spcAft>
              <a:buFont typeface="Arial"/>
              <a:buChar char="•"/>
            </a:pPr>
            <a:r>
              <a:rPr lang="en-US" altLang="en-US" sz="2400" dirty="0">
                <a:ea typeface="ＭＳ Ｐゴシック" pitchFamily="34" charset="-128"/>
              </a:rPr>
              <a:t>To provide a </a:t>
            </a:r>
            <a:r>
              <a:rPr lang="en-US" sz="2400" dirty="0"/>
              <a:t>nationwide assessment of the overall initiative of the </a:t>
            </a:r>
            <a:r>
              <a:rPr lang="en-US" altLang="en-US" sz="2400" dirty="0">
                <a:ea typeface="ＭＳ Ｐゴシック" pitchFamily="34" charset="-128"/>
              </a:rPr>
              <a:t>TAACCCT grants program through</a:t>
            </a:r>
            <a:r>
              <a:rPr lang="en-US" altLang="en-US" sz="2400" dirty="0" smtClean="0">
                <a:ea typeface="ＭＳ Ｐゴシック" pitchFamily="34" charset="-128"/>
              </a:rPr>
              <a:t> a formal implementation analysis and outcome analysis</a:t>
            </a:r>
          </a:p>
          <a:p>
            <a:pPr marL="465138" indent="-465138">
              <a:spcAft>
                <a:spcPts val="600"/>
              </a:spcAft>
              <a:buFont typeface="Arial"/>
              <a:buChar char="•"/>
            </a:pPr>
            <a:r>
              <a:rPr lang="en-US" altLang="en-US" sz="2400" dirty="0" smtClean="0">
                <a:ea typeface="ＭＳ Ｐゴシック" pitchFamily="34" charset="-128"/>
              </a:rPr>
              <a:t>To synthesize third-party evaluation findings, including </a:t>
            </a:r>
            <a:r>
              <a:rPr lang="en-US" sz="2400" dirty="0" smtClean="0"/>
              <a:t>lessons learned and promising practices and a </a:t>
            </a:r>
            <a:r>
              <a:rPr lang="en-US" altLang="en-US" sz="2400" dirty="0" smtClean="0">
                <a:ea typeface="ＭＳ Ｐゴシック" pitchFamily="34" charset="-128"/>
              </a:rPr>
              <a:t>systematic review of impact findings</a:t>
            </a:r>
          </a:p>
          <a:p>
            <a:pPr marL="465138" indent="-465138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To </a:t>
            </a:r>
            <a:r>
              <a:rPr lang="en-US" sz="2400" dirty="0">
                <a:ea typeface="ＭＳ Ｐゴシック" pitchFamily="34" charset="-128"/>
              </a:rPr>
              <a:t>support </a:t>
            </a:r>
            <a:r>
              <a:rPr lang="en-US" altLang="en-US" sz="2400" dirty="0">
                <a:ea typeface="ＭＳ Ｐゴシック" pitchFamily="34" charset="-128"/>
              </a:rPr>
              <a:t>third-party evaluators with </a:t>
            </a:r>
            <a:r>
              <a:rPr lang="en-US" altLang="en-US" sz="2400" dirty="0" smtClean="0">
                <a:ea typeface="ＭＳ Ｐゴシック" pitchFamily="34" charset="-128"/>
              </a:rPr>
              <a:t>conducting rigorous</a:t>
            </a:r>
            <a:r>
              <a:rPr lang="en-US" altLang="en-US" sz="2400" dirty="0">
                <a:ea typeface="ＭＳ Ｐゴシック" pitchFamily="34" charset="-128"/>
              </a:rPr>
              <a:t>, independent </a:t>
            </a:r>
            <a:r>
              <a:rPr lang="en-US" altLang="en-US" sz="2400" dirty="0" smtClean="0">
                <a:ea typeface="ＭＳ Ｐゴシック" pitchFamily="34" charset="-128"/>
              </a:rPr>
              <a:t>evaluations, that include strong implementation </a:t>
            </a:r>
            <a:r>
              <a:rPr lang="en-US" altLang="en-US" sz="2400" dirty="0">
                <a:ea typeface="ＭＳ Ｐゴシック" pitchFamily="34" charset="-128"/>
              </a:rPr>
              <a:t>and impact/outcomes </a:t>
            </a:r>
            <a:r>
              <a:rPr lang="en-US" altLang="en-US" sz="2400" dirty="0" smtClean="0">
                <a:ea typeface="ＭＳ Ｐゴシック" pitchFamily="34" charset="-128"/>
              </a:rPr>
              <a:t>analyses</a:t>
            </a:r>
            <a:endParaRPr lang="en-US" alt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5032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  <a:ea typeface="ＭＳ Ｐゴシック" charset="0"/>
              </a:rPr>
              <a:t>What service delivery and/or system reform innovations resulted in improved impacts for participants?</a:t>
            </a:r>
          </a:p>
          <a:p>
            <a:pPr marL="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  <a:ea typeface="ＭＳ Ｐゴシック" charset="0"/>
              </a:rPr>
              <a:t>Under </a:t>
            </a:r>
            <a:r>
              <a:rPr lang="en-US" sz="2200" dirty="0">
                <a:latin typeface="Lato" panose="020F0502020204030203" pitchFamily="34" charset="0"/>
                <a:ea typeface="ＭＳ Ｐゴシック" charset="0"/>
              </a:rPr>
              <a:t>what conditions can these innovations most effectively be replicated?</a:t>
            </a:r>
          </a:p>
          <a:p>
            <a:pPr marL="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  <a:ea typeface="ＭＳ Ｐゴシック" charset="0"/>
              </a:rPr>
              <a:t>What are the types of emerging ideas for service delivery change and/or system reform that seem most promising for future research?</a:t>
            </a:r>
          </a:p>
          <a:p>
            <a:pPr marL="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  <a:ea typeface="ＭＳ Ｐゴシック" charset="0"/>
              </a:rPr>
              <a:t>What directions for future research on the country’s public workforce system and workforce development in general were learned?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62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83538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7635"/>
                </a:solidFill>
                <a:ea typeface="ＭＳ Ｐゴシック" pitchFamily="34" charset="-128"/>
              </a:rPr>
              <a:t>TAACCCT Conceptual Framework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188913" y="796925"/>
            <a:ext cx="2011362" cy="587375"/>
          </a:xfrm>
          <a:prstGeom prst="rect">
            <a:avLst/>
          </a:prstGeom>
          <a:solidFill>
            <a:srgbClr val="007635"/>
          </a:solidFill>
          <a:ln w="9525">
            <a:noFill/>
            <a:miter lim="800000"/>
            <a:headEnd/>
            <a:tailEnd/>
          </a:ln>
        </p:spPr>
        <p:txBody>
          <a:bodyPr lIns="153699" tIns="76851" rIns="153699" bIns="76851" anchor="ctr">
            <a:prstTxWarp prst="textNoShape">
              <a:avLst/>
            </a:prstTxWarp>
          </a:bodyPr>
          <a:lstStyle/>
          <a:p>
            <a:pPr algn="ctr" defTabSz="1192213"/>
            <a:r>
              <a:rPr lang="en-US" sz="1900" dirty="0" smtClean="0">
                <a:solidFill>
                  <a:srgbClr val="FFFFFF"/>
                </a:solidFill>
              </a:rPr>
              <a:t>Workforce </a:t>
            </a:r>
            <a:r>
              <a:rPr lang="en-US" sz="1900" dirty="0">
                <a:solidFill>
                  <a:srgbClr val="FFFFFF"/>
                </a:solidFill>
              </a:rPr>
              <a:t>Needs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2397125" y="796925"/>
            <a:ext cx="1717675" cy="571500"/>
          </a:xfrm>
          <a:prstGeom prst="rect">
            <a:avLst/>
          </a:prstGeom>
          <a:solidFill>
            <a:srgbClr val="007635"/>
          </a:solidFill>
          <a:ln w="9525">
            <a:noFill/>
            <a:miter lim="800000"/>
            <a:headEnd/>
            <a:tailEnd/>
          </a:ln>
        </p:spPr>
        <p:txBody>
          <a:bodyPr lIns="153699" tIns="76851" rIns="153699" bIns="76851" anchor="ctr">
            <a:prstTxWarp prst="textNoShape">
              <a:avLst/>
            </a:prstTxWarp>
          </a:bodyPr>
          <a:lstStyle/>
          <a:p>
            <a:pPr algn="ctr" defTabSz="1192213"/>
            <a:r>
              <a:rPr lang="en-US" sz="1900">
                <a:solidFill>
                  <a:srgbClr val="FFFFFF"/>
                </a:solidFill>
              </a:rPr>
              <a:t>TAACCCT Activities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4267200" y="796925"/>
            <a:ext cx="2895600" cy="571500"/>
          </a:xfrm>
          <a:prstGeom prst="rect">
            <a:avLst/>
          </a:prstGeom>
          <a:solidFill>
            <a:srgbClr val="007635"/>
          </a:solidFill>
          <a:ln w="9525">
            <a:noFill/>
            <a:miter lim="800000"/>
            <a:headEnd/>
            <a:tailEnd/>
          </a:ln>
        </p:spPr>
        <p:txBody>
          <a:bodyPr lIns="153699" tIns="76851" rIns="153699" bIns="76851" anchor="ctr">
            <a:prstTxWarp prst="textNoShape">
              <a:avLst/>
            </a:prstTxWarp>
          </a:bodyPr>
          <a:lstStyle/>
          <a:p>
            <a:pPr algn="ctr" defTabSz="1192213"/>
            <a:r>
              <a:rPr lang="en-US" sz="1900">
                <a:solidFill>
                  <a:srgbClr val="FFFFFF"/>
                </a:solidFill>
              </a:rPr>
              <a:t>Capacity-Building Outputs</a:t>
            </a:r>
          </a:p>
        </p:txBody>
      </p:sp>
      <p:sp>
        <p:nvSpPr>
          <p:cNvPr id="20486" name="Text Box 16"/>
          <p:cNvSpPr txBox="1">
            <a:spLocks noChangeArrowheads="1"/>
          </p:cNvSpPr>
          <p:nvPr/>
        </p:nvSpPr>
        <p:spPr bwMode="auto">
          <a:xfrm>
            <a:off x="7315200" y="796925"/>
            <a:ext cx="1614488" cy="571500"/>
          </a:xfrm>
          <a:prstGeom prst="rect">
            <a:avLst/>
          </a:prstGeom>
          <a:solidFill>
            <a:srgbClr val="007635"/>
          </a:solidFill>
          <a:ln w="9525">
            <a:noFill/>
            <a:miter lim="800000"/>
            <a:headEnd/>
            <a:tailEnd/>
          </a:ln>
        </p:spPr>
        <p:txBody>
          <a:bodyPr lIns="153699" tIns="76851" rIns="153699" bIns="76851" anchor="ctr">
            <a:prstTxWarp prst="textNoShape">
              <a:avLst/>
            </a:prstTxWarp>
          </a:bodyPr>
          <a:lstStyle/>
          <a:p>
            <a:pPr algn="ctr" defTabSz="1192213"/>
            <a:r>
              <a:rPr lang="en-US" sz="1900">
                <a:solidFill>
                  <a:srgbClr val="FFFFFF"/>
                </a:solidFill>
              </a:rPr>
              <a:t>Long-Term Outcomes </a:t>
            </a:r>
          </a:p>
        </p:txBody>
      </p:sp>
      <p:sp>
        <p:nvSpPr>
          <p:cNvPr id="20487" name="Text Box 31"/>
          <p:cNvSpPr txBox="1">
            <a:spLocks noChangeArrowheads="1"/>
          </p:cNvSpPr>
          <p:nvPr/>
        </p:nvSpPr>
        <p:spPr bwMode="auto">
          <a:xfrm>
            <a:off x="152400" y="1828800"/>
            <a:ext cx="2025650" cy="838200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974" tIns="46486" rIns="92974" bIns="46486" anchor="ctr">
            <a:prstTxWarp prst="textNoShape">
              <a:avLst/>
            </a:prstTxWarp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TAA-eligible and other workers  - Need training for new or upgraded skills</a:t>
            </a:r>
          </a:p>
        </p:txBody>
      </p:sp>
      <p:sp>
        <p:nvSpPr>
          <p:cNvPr id="20488" name="Text Box 33"/>
          <p:cNvSpPr txBox="1">
            <a:spLocks noChangeArrowheads="1"/>
          </p:cNvSpPr>
          <p:nvPr/>
        </p:nvSpPr>
        <p:spPr bwMode="auto">
          <a:xfrm>
            <a:off x="2397125" y="1828800"/>
            <a:ext cx="1717675" cy="3962400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974" tIns="46486" rIns="92974" bIns="46486" anchor="ctr">
            <a:prstTxWarp prst="textNoShape">
              <a:avLst/>
            </a:prstTxWarp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600">
                <a:solidFill>
                  <a:srgbClr val="000000"/>
                </a:solidFill>
              </a:rPr>
              <a:t>Education and Training Program Development</a:t>
            </a:r>
          </a:p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600">
                <a:solidFill>
                  <a:srgbClr val="000000"/>
                </a:solidFill>
              </a:rPr>
              <a:t>TAACCCT Core Elements</a:t>
            </a:r>
          </a:p>
          <a:p>
            <a:pPr marL="290513" lvl="2" indent="-90488" defTabSz="1195388">
              <a:spcAft>
                <a:spcPts val="500"/>
              </a:spcAft>
              <a:buFontTx/>
              <a:buChar char="•"/>
            </a:pPr>
            <a:r>
              <a:rPr lang="en-US" sz="1200">
                <a:solidFill>
                  <a:srgbClr val="000000"/>
                </a:solidFill>
              </a:rPr>
              <a:t>Evidence-based design</a:t>
            </a:r>
          </a:p>
          <a:p>
            <a:pPr marL="290513" lvl="2" indent="-90488" defTabSz="1195388">
              <a:spcAft>
                <a:spcPts val="500"/>
              </a:spcAft>
              <a:buFontTx/>
              <a:buChar char="•"/>
            </a:pPr>
            <a:r>
              <a:rPr lang="en-US" sz="1200">
                <a:solidFill>
                  <a:srgbClr val="000000"/>
                </a:solidFill>
              </a:rPr>
              <a:t>Stacked and latticed credentials</a:t>
            </a:r>
          </a:p>
          <a:p>
            <a:pPr marL="290513" lvl="2" indent="-90488" defTabSz="1195388">
              <a:spcAft>
                <a:spcPts val="500"/>
              </a:spcAft>
              <a:buFontTx/>
              <a:buChar char="•"/>
            </a:pPr>
            <a:r>
              <a:rPr lang="en-US" sz="1200">
                <a:solidFill>
                  <a:srgbClr val="000000"/>
                </a:solidFill>
              </a:rPr>
              <a:t>Online and technology-enabled learning</a:t>
            </a:r>
          </a:p>
          <a:p>
            <a:pPr marL="290513" lvl="2" indent="-90488" defTabSz="1195388">
              <a:spcAft>
                <a:spcPts val="500"/>
              </a:spcAft>
              <a:buFontTx/>
              <a:buChar char="•"/>
            </a:pPr>
            <a:r>
              <a:rPr lang="en-US" sz="1200">
                <a:solidFill>
                  <a:srgbClr val="000000"/>
                </a:solidFill>
              </a:rPr>
              <a:t>Transferability and articulation</a:t>
            </a:r>
          </a:p>
          <a:p>
            <a:pPr marL="290513" lvl="2" indent="-90488" defTabSz="1195388">
              <a:spcAft>
                <a:spcPts val="500"/>
              </a:spcAft>
              <a:buFontTx/>
              <a:buChar char="•"/>
            </a:pPr>
            <a:r>
              <a:rPr lang="en-US" sz="1200">
                <a:solidFill>
                  <a:srgbClr val="000000"/>
                </a:solidFill>
              </a:rPr>
              <a:t>Strategic alignment</a:t>
            </a:r>
          </a:p>
        </p:txBody>
      </p:sp>
      <p:sp>
        <p:nvSpPr>
          <p:cNvPr id="20489" name="Text Box 34"/>
          <p:cNvSpPr txBox="1">
            <a:spLocks noChangeArrowheads="1"/>
          </p:cNvSpPr>
          <p:nvPr/>
        </p:nvSpPr>
        <p:spPr bwMode="auto">
          <a:xfrm>
            <a:off x="4267200" y="1828800"/>
            <a:ext cx="2895600" cy="3962400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974" tIns="46486" rIns="92974" bIns="46486" anchor="ctr">
            <a:prstTxWarp prst="textNoShape">
              <a:avLst/>
            </a:prstTxWarp>
          </a:bodyPr>
          <a:lstStyle/>
          <a:p>
            <a:pPr marL="177800" indent="-123825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Student/Participant Education Outcomes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Enrollment	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Persistence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Completion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Credentials</a:t>
            </a:r>
          </a:p>
          <a:p>
            <a:pPr marL="177800" indent="-123825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Establishing Innovative Education and Training Strategies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Expand student services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Train and hire staff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Upgrade supplies/equipment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Build/improve technology infrastructure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Add new facilities/renovate existing facilities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Develop articulation agreements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Build/improve evaluation capacity</a:t>
            </a:r>
          </a:p>
          <a:p>
            <a:pPr marL="174625" lvl="1" indent="112713" defTabSz="1195388">
              <a:spcAft>
                <a:spcPts val="500"/>
              </a:spcAft>
              <a:buFont typeface="Arial" charset="0"/>
              <a:buChar char="•"/>
            </a:pPr>
            <a:r>
              <a:rPr lang="en-US" sz="1000">
                <a:solidFill>
                  <a:srgbClr val="000000"/>
                </a:solidFill>
              </a:rPr>
              <a:t>Develop partnerships with employers, other institutions, and the community</a:t>
            </a:r>
          </a:p>
        </p:txBody>
      </p:sp>
      <p:sp>
        <p:nvSpPr>
          <p:cNvPr id="20490" name="Text Box 35"/>
          <p:cNvSpPr txBox="1">
            <a:spLocks noChangeArrowheads="1"/>
          </p:cNvSpPr>
          <p:nvPr/>
        </p:nvSpPr>
        <p:spPr bwMode="auto">
          <a:xfrm>
            <a:off x="7315200" y="1828800"/>
            <a:ext cx="1625600" cy="3962400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974" tIns="46486" rIns="92974" bIns="46486" anchor="ctr">
            <a:prstTxWarp prst="textNoShape">
              <a:avLst/>
            </a:prstTxWarp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Improved student/participant employment and earnings outcomes</a:t>
            </a:r>
          </a:p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Skilled workforce to meet employer demand</a:t>
            </a:r>
          </a:p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Well-connected, efficient systems in community/region</a:t>
            </a:r>
          </a:p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Increased employer involvement</a:t>
            </a:r>
          </a:p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Effective training programs at community colleges with capacity to serve students</a:t>
            </a:r>
          </a:p>
        </p:txBody>
      </p:sp>
      <p:sp>
        <p:nvSpPr>
          <p:cNvPr id="20491" name="Line 36"/>
          <p:cNvSpPr>
            <a:spLocks noChangeShapeType="1"/>
          </p:cNvSpPr>
          <p:nvPr/>
        </p:nvSpPr>
        <p:spPr bwMode="auto">
          <a:xfrm>
            <a:off x="693738" y="1600200"/>
            <a:ext cx="76946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974" tIns="46486" rIns="92974" bIns="4648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5943600"/>
            <a:ext cx="8777288" cy="5334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Contextual Factors: Economic Conditions and Policy/Budget Climate</a:t>
            </a:r>
          </a:p>
        </p:txBody>
      </p:sp>
      <p:sp>
        <p:nvSpPr>
          <p:cNvPr id="20493" name="TextBox 2"/>
          <p:cNvSpPr txBox="1">
            <a:spLocks noChangeArrowheads="1"/>
          </p:cNvSpPr>
          <p:nvPr/>
        </p:nvSpPr>
        <p:spPr bwMode="auto">
          <a:xfrm>
            <a:off x="147638" y="2819400"/>
            <a:ext cx="2011362" cy="692150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Systems - Need to be better connected and more integrated</a:t>
            </a:r>
          </a:p>
        </p:txBody>
      </p:sp>
      <p:sp>
        <p:nvSpPr>
          <p:cNvPr id="20494" name="TextBox 3"/>
          <p:cNvSpPr txBox="1">
            <a:spLocks noChangeArrowheads="1"/>
          </p:cNvSpPr>
          <p:nvPr/>
        </p:nvSpPr>
        <p:spPr bwMode="auto">
          <a:xfrm>
            <a:off x="147638" y="3657600"/>
            <a:ext cx="2016125" cy="892175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Community Colleges - Need to improve capacity to train students for high-demand occupations</a:t>
            </a:r>
          </a:p>
        </p:txBody>
      </p:sp>
      <p:sp>
        <p:nvSpPr>
          <p:cNvPr id="20495" name="TextBox 4"/>
          <p:cNvSpPr txBox="1">
            <a:spLocks noChangeArrowheads="1"/>
          </p:cNvSpPr>
          <p:nvPr/>
        </p:nvSpPr>
        <p:spPr bwMode="auto">
          <a:xfrm>
            <a:off x="147638" y="4656138"/>
            <a:ext cx="2011362" cy="492125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Employers – Need for skilled workers</a:t>
            </a:r>
          </a:p>
        </p:txBody>
      </p:sp>
      <p:sp>
        <p:nvSpPr>
          <p:cNvPr id="20496" name="TextBox 15"/>
          <p:cNvSpPr txBox="1">
            <a:spLocks noChangeArrowheads="1"/>
          </p:cNvSpPr>
          <p:nvPr/>
        </p:nvSpPr>
        <p:spPr bwMode="auto">
          <a:xfrm>
            <a:off x="166688" y="5299075"/>
            <a:ext cx="2011362" cy="492125"/>
          </a:xfrm>
          <a:prstGeom prst="rect">
            <a:avLst/>
          </a:prstGeom>
          <a:solidFill>
            <a:srgbClr val="FCFF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90488" indent="-90488" defTabSz="1195388">
              <a:spcAft>
                <a:spcPts val="500"/>
              </a:spcAft>
              <a:buFontTx/>
              <a:buChar char="•"/>
            </a:pPr>
            <a:r>
              <a:rPr lang="en-US" sz="1300">
                <a:solidFill>
                  <a:srgbClr val="000000"/>
                </a:solidFill>
              </a:rPr>
              <a:t>Transformation of training for adult workers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for National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10512" cy="4191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Administer </a:t>
            </a:r>
            <a:r>
              <a:rPr lang="en-US" sz="2400" dirty="0" smtClean="0"/>
              <a:t>a survey </a:t>
            </a:r>
            <a:r>
              <a:rPr lang="en-US" sz="2400" dirty="0"/>
              <a:t>of all colleges </a:t>
            </a:r>
            <a:r>
              <a:rPr lang="en-US" sz="2400" dirty="0" smtClean="0"/>
              <a:t>(All Rounds</a:t>
            </a:r>
            <a:r>
              <a:rPr lang="en-US" sz="2400" dirty="0"/>
              <a:t>)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pc="-20" dirty="0" smtClean="0"/>
              <a:t>Conduct </a:t>
            </a:r>
            <a:r>
              <a:rPr lang="en-US" sz="2400" spc="-20" dirty="0"/>
              <a:t>site visits to selected grantees (Rounds 2</a:t>
            </a:r>
            <a:r>
              <a:rPr lang="en-US" sz="2400" spc="-20" dirty="0" smtClean="0"/>
              <a:t>-3)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Obtain </a:t>
            </a:r>
            <a:r>
              <a:rPr lang="en-US" sz="2400" dirty="0"/>
              <a:t>performance data </a:t>
            </a:r>
            <a:r>
              <a:rPr lang="en-US" sz="2400" dirty="0" smtClean="0"/>
              <a:t>(All Rounds)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Capture information from grantee documents in a database (All Rounds)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Obtain third</a:t>
            </a:r>
            <a:r>
              <a:rPr lang="en-US" sz="2400" dirty="0"/>
              <a:t>-party evaluation findings </a:t>
            </a:r>
            <a:r>
              <a:rPr lang="en-US" sz="2400" dirty="0" smtClean="0"/>
              <a:t>(All Rounds</a:t>
            </a:r>
            <a:r>
              <a:rPr lang="en-US" sz="2400" dirty="0"/>
              <a:t>)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818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Evaluation Research Products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726369"/>
              </p:ext>
            </p:extLst>
          </p:nvPr>
        </p:nvGraphicFramePr>
        <p:xfrm>
          <a:off x="455613" y="1219200"/>
          <a:ext cx="791051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587"/>
                <a:gridCol w="33369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Expected Release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Series</a:t>
                      </a:r>
                      <a:r>
                        <a:rPr lang="en-US" sz="2400" baseline="0" dirty="0" smtClean="0"/>
                        <a:t> of Briefs on TAACCCT Grants Rounds 1-3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 2015/Early</a:t>
                      </a:r>
                      <a:r>
                        <a:rPr lang="en-US" sz="2400" baseline="0" dirty="0" smtClean="0"/>
                        <a:t> 2016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Round 1-2</a:t>
                      </a:r>
                      <a:r>
                        <a:rPr lang="en-US" sz="2400" baseline="0" dirty="0" smtClean="0"/>
                        <a:t> Interim Evaluation 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 2016/Early</a:t>
                      </a:r>
                      <a:r>
                        <a:rPr lang="en-US" sz="2400" baseline="0" dirty="0" smtClean="0"/>
                        <a:t> 2017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Round 1-3 Final </a:t>
                      </a:r>
                      <a:r>
                        <a:rPr lang="en-US" sz="2400" baseline="0" dirty="0" smtClean="0"/>
                        <a:t>Evaluation 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Late 2017/Early</a:t>
                      </a:r>
                      <a:r>
                        <a:rPr lang="en-US" sz="2400" baseline="0" dirty="0" smtClean="0"/>
                        <a:t> 2018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Synthesis</a:t>
                      </a:r>
                      <a:r>
                        <a:rPr lang="en-US" sz="2400" baseline="0" dirty="0" smtClean="0"/>
                        <a:t> of Third-Party Evaluation Findings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2019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510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Picture of the Rounds 1-3 TAACCCT Grants Program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91186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rban PPT Template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PPT Template</Template>
  <TotalTime>4755</TotalTime>
  <Words>1500</Words>
  <Application>Microsoft Office PowerPoint</Application>
  <PresentationFormat>On-screen Show (4:3)</PresentationFormat>
  <Paragraphs>437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ＭＳ Ｐゴシック</vt:lpstr>
      <vt:lpstr>ＭＳ Ｐゴシック</vt:lpstr>
      <vt:lpstr>Arial</vt:lpstr>
      <vt:lpstr>Arial Black</vt:lpstr>
      <vt:lpstr>Calibri</vt:lpstr>
      <vt:lpstr>Gill Sans MT</vt:lpstr>
      <vt:lpstr>Lato</vt:lpstr>
      <vt:lpstr>Lato Black</vt:lpstr>
      <vt:lpstr>Lato Regular</vt:lpstr>
      <vt:lpstr>Segoe</vt:lpstr>
      <vt:lpstr>Times New Roman</vt:lpstr>
      <vt:lpstr>Wingdings</vt:lpstr>
      <vt:lpstr>Urban PPT Template</vt:lpstr>
      <vt:lpstr>Overview of the TAACCCT Grant Program and the National Evaluation</vt:lpstr>
      <vt:lpstr>Topics </vt:lpstr>
      <vt:lpstr>Overview of the National TAACCCT Evaluation</vt:lpstr>
      <vt:lpstr>Key Objectives of the National TAACCCT Evaluation </vt:lpstr>
      <vt:lpstr>Research Questions</vt:lpstr>
      <vt:lpstr>TAACCCT Conceptual Framework</vt:lpstr>
      <vt:lpstr>Data Sources for National Evaluation</vt:lpstr>
      <vt:lpstr>National Evaluation Research Products</vt:lpstr>
      <vt:lpstr>Initial Picture of the Rounds 1-3 TAACCCT Grants Program </vt:lpstr>
      <vt:lpstr>Goals of the TAACCCT Grant Program</vt:lpstr>
      <vt:lpstr>Core Elements for TAACCCT Projects (Rounds 1-3)</vt:lpstr>
      <vt:lpstr>Type of Grants Awards (Rounds 1-3)</vt:lpstr>
      <vt:lpstr>TAACCCT Grants Awarded Per State (Rounds 1-3)</vt:lpstr>
      <vt:lpstr>TAACCCT Grant Funding (Rounds 1-3)</vt:lpstr>
      <vt:lpstr>Top Ten Industries of Focus (Rounds 1-3)</vt:lpstr>
      <vt:lpstr>Geographic Distribution of Colleges Participating in TAACCCT Activities (Rounds 1-3) (n=645)</vt:lpstr>
      <vt:lpstr>Top Ten Planned Program Components (Rounds 1-3)</vt:lpstr>
      <vt:lpstr>Types of Planned Credentials (Rounds 1-3)</vt:lpstr>
      <vt:lpstr>Average Number of Planned Partnerships per Grantee (Rounds 1-3)</vt:lpstr>
      <vt:lpstr>Grantees Using Various Outcome/Impact Evaluation Methods (Rounds 1-3)</vt:lpstr>
      <vt:lpstr>Next Steps for the National TAACCCT Evaluation</vt:lpstr>
      <vt:lpstr>Next Steps for the National Evaluation</vt:lpstr>
      <vt:lpstr>PowerPoint Presentation</vt:lpstr>
      <vt:lpstr>Questions?</vt:lpstr>
    </vt:vector>
  </TitlesOfParts>
  <Company>The Urban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TAACCCT Grants Program and the National Evaluation</dc:title>
  <dc:creator>Eyster, Lauren</dc:creator>
  <cp:lastModifiedBy>Fox, Heather L</cp:lastModifiedBy>
  <cp:revision>39</cp:revision>
  <dcterms:created xsi:type="dcterms:W3CDTF">2015-11-10T12:27:38Z</dcterms:created>
  <dcterms:modified xsi:type="dcterms:W3CDTF">2015-11-10T14:33:55Z</dcterms:modified>
</cp:coreProperties>
</file>