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4" r:id="rId3"/>
    <p:sldId id="259" r:id="rId4"/>
    <p:sldId id="265" r:id="rId5"/>
    <p:sldId id="260" r:id="rId6"/>
    <p:sldId id="266" r:id="rId7"/>
    <p:sldId id="274" r:id="rId8"/>
    <p:sldId id="267" r:id="rId9"/>
    <p:sldId id="270" r:id="rId10"/>
    <p:sldId id="256" r:id="rId11"/>
    <p:sldId id="27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6D87FC-D6E1-415D-9743-E6AD82FBFE2B}" type="doc">
      <dgm:prSet loTypeId="urn:microsoft.com/office/officeart/2005/8/layout/arrow2" loCatId="process" qsTypeId="urn:microsoft.com/office/officeart/2005/8/quickstyle/simple1" qsCatId="simple" csTypeId="urn:microsoft.com/office/officeart/2005/8/colors/accent6_4" csCatId="accent6" phldr="1"/>
      <dgm:spPr/>
    </dgm:pt>
    <dgm:pt modelId="{BB32D9E4-76D6-48B8-82A1-172715F264C5}">
      <dgm:prSet phldrT="[Text]" custT="1"/>
      <dgm:spPr/>
      <dgm:t>
        <a:bodyPr/>
        <a:lstStyle/>
        <a:p>
          <a:r>
            <a:rPr lang="en-US" sz="2000" dirty="0" smtClean="0"/>
            <a:t>Access To College</a:t>
          </a:r>
          <a:endParaRPr lang="en-US" sz="2000" dirty="0"/>
        </a:p>
      </dgm:t>
    </dgm:pt>
    <dgm:pt modelId="{61266D29-F50F-48B4-94BF-92C54A0B901A}" type="parTrans" cxnId="{36AC79AD-3189-4ADB-B913-2C0720AA9502}">
      <dgm:prSet/>
      <dgm:spPr/>
      <dgm:t>
        <a:bodyPr/>
        <a:lstStyle/>
        <a:p>
          <a:endParaRPr lang="en-US"/>
        </a:p>
      </dgm:t>
    </dgm:pt>
    <dgm:pt modelId="{94790F1C-A047-4F95-930D-FD2F7DC83560}" type="sibTrans" cxnId="{36AC79AD-3189-4ADB-B913-2C0720AA9502}">
      <dgm:prSet/>
      <dgm:spPr/>
      <dgm:t>
        <a:bodyPr/>
        <a:lstStyle/>
        <a:p>
          <a:endParaRPr lang="en-US"/>
        </a:p>
      </dgm:t>
    </dgm:pt>
    <dgm:pt modelId="{3F5DD229-7C97-4D8C-A376-E9525279DDBA}">
      <dgm:prSet phldrT="[Text]" custT="1"/>
      <dgm:spPr/>
      <dgm:t>
        <a:bodyPr/>
        <a:lstStyle/>
        <a:p>
          <a:r>
            <a:rPr lang="en-US" sz="2000" b="1" dirty="0" smtClean="0"/>
            <a:t>Academic Success &amp; Program Completion</a:t>
          </a:r>
          <a:endParaRPr lang="en-US" sz="2000" b="1" dirty="0"/>
        </a:p>
      </dgm:t>
    </dgm:pt>
    <dgm:pt modelId="{54829F28-233B-4CBE-9B52-A4F74E48C80E}" type="parTrans" cxnId="{D09002A6-14DB-4005-A823-BA5C142E8EC6}">
      <dgm:prSet/>
      <dgm:spPr/>
      <dgm:t>
        <a:bodyPr/>
        <a:lstStyle/>
        <a:p>
          <a:endParaRPr lang="en-US"/>
        </a:p>
      </dgm:t>
    </dgm:pt>
    <dgm:pt modelId="{6F62E342-3807-404C-A824-19D15604A12B}" type="sibTrans" cxnId="{D09002A6-14DB-4005-A823-BA5C142E8EC6}">
      <dgm:prSet/>
      <dgm:spPr/>
      <dgm:t>
        <a:bodyPr/>
        <a:lstStyle/>
        <a:p>
          <a:endParaRPr lang="en-US"/>
        </a:p>
      </dgm:t>
    </dgm:pt>
    <dgm:pt modelId="{FAB0E703-CEBC-43E0-AA85-823F4E313EA9}">
      <dgm:prSet phldrT="[Text]" custT="1"/>
      <dgm:spPr/>
      <dgm:t>
        <a:bodyPr/>
        <a:lstStyle/>
        <a:p>
          <a:r>
            <a:rPr lang="en-US" sz="2000" b="1" dirty="0" smtClean="0"/>
            <a:t>Improve Employment Outlook and Economic Future</a:t>
          </a:r>
          <a:endParaRPr lang="en-US" sz="2000" b="1" dirty="0"/>
        </a:p>
      </dgm:t>
    </dgm:pt>
    <dgm:pt modelId="{A3C7EFC4-CE07-45EC-B817-00B662C7B1AF}" type="parTrans" cxnId="{EA62E864-E161-4C8D-9D85-B18787434B05}">
      <dgm:prSet/>
      <dgm:spPr/>
      <dgm:t>
        <a:bodyPr/>
        <a:lstStyle/>
        <a:p>
          <a:endParaRPr lang="en-US"/>
        </a:p>
      </dgm:t>
    </dgm:pt>
    <dgm:pt modelId="{480DA961-C3A4-43E4-B01E-657B41A8398C}" type="sibTrans" cxnId="{EA62E864-E161-4C8D-9D85-B18787434B05}">
      <dgm:prSet/>
      <dgm:spPr/>
      <dgm:t>
        <a:bodyPr/>
        <a:lstStyle/>
        <a:p>
          <a:endParaRPr lang="en-US"/>
        </a:p>
      </dgm:t>
    </dgm:pt>
    <dgm:pt modelId="{E1401B61-95C8-4F84-AD28-601BBDE690BE}">
      <dgm:prSet/>
      <dgm:spPr/>
      <dgm:t>
        <a:bodyPr/>
        <a:lstStyle/>
        <a:p>
          <a:endParaRPr lang="en-US" dirty="0"/>
        </a:p>
      </dgm:t>
    </dgm:pt>
    <dgm:pt modelId="{FB45A072-85CD-4A44-920D-28808A5B67FD}" type="parTrans" cxnId="{E01C1B0B-400B-40C9-9941-4F54693631FC}">
      <dgm:prSet/>
      <dgm:spPr/>
      <dgm:t>
        <a:bodyPr/>
        <a:lstStyle/>
        <a:p>
          <a:endParaRPr lang="en-US"/>
        </a:p>
      </dgm:t>
    </dgm:pt>
    <dgm:pt modelId="{2C672261-91E0-4296-BBCB-F0D7AB96C2B4}" type="sibTrans" cxnId="{E01C1B0B-400B-40C9-9941-4F54693631FC}">
      <dgm:prSet/>
      <dgm:spPr/>
      <dgm:t>
        <a:bodyPr/>
        <a:lstStyle/>
        <a:p>
          <a:endParaRPr lang="en-US"/>
        </a:p>
      </dgm:t>
    </dgm:pt>
    <dgm:pt modelId="{FD851AA4-368E-4FE7-92AC-84FE17560A22}" type="pres">
      <dgm:prSet presAssocID="{586D87FC-D6E1-415D-9743-E6AD82FBFE2B}" presName="arrowDiagram" presStyleCnt="0">
        <dgm:presLayoutVars>
          <dgm:chMax val="5"/>
          <dgm:dir/>
          <dgm:resizeHandles val="exact"/>
        </dgm:presLayoutVars>
      </dgm:prSet>
      <dgm:spPr/>
    </dgm:pt>
    <dgm:pt modelId="{0FAE9ACE-A477-4251-B8EE-EA5ABD38F96B}" type="pres">
      <dgm:prSet presAssocID="{586D87FC-D6E1-415D-9743-E6AD82FBFE2B}" presName="arrow" presStyleLbl="bgShp" presStyleIdx="0" presStyleCnt="1"/>
      <dgm:spPr>
        <a:solidFill>
          <a:srgbClr val="92D050"/>
        </a:solidFill>
      </dgm:spPr>
    </dgm:pt>
    <dgm:pt modelId="{C106BC40-CA98-4FB1-8250-EC8F74621257}" type="pres">
      <dgm:prSet presAssocID="{586D87FC-D6E1-415D-9743-E6AD82FBFE2B}" presName="arrowDiagram4" presStyleCnt="0"/>
      <dgm:spPr/>
    </dgm:pt>
    <dgm:pt modelId="{92DA4E27-97F0-4336-819C-E837C894900C}" type="pres">
      <dgm:prSet presAssocID="{BB32D9E4-76D6-48B8-82A1-172715F264C5}" presName="bullet4a" presStyleLbl="node1" presStyleIdx="0" presStyleCnt="4"/>
      <dgm:spPr>
        <a:solidFill>
          <a:srgbClr val="FFFF00"/>
        </a:solidFill>
      </dgm:spPr>
    </dgm:pt>
    <dgm:pt modelId="{3099F3E3-190C-4153-A0B7-C45BD3C3253D}" type="pres">
      <dgm:prSet presAssocID="{BB32D9E4-76D6-48B8-82A1-172715F264C5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A9A49-4AFD-4EC1-938E-902675611DAC}" type="pres">
      <dgm:prSet presAssocID="{E1401B61-95C8-4F84-AD28-601BBDE690BE}" presName="bullet4b" presStyleLbl="node1" presStyleIdx="1" presStyleCnt="4"/>
      <dgm:spPr>
        <a:solidFill>
          <a:schemeClr val="accent6">
            <a:lumMod val="60000"/>
            <a:lumOff val="40000"/>
          </a:schemeClr>
        </a:solidFill>
      </dgm:spPr>
    </dgm:pt>
    <dgm:pt modelId="{683DCFD5-A634-4BEF-8A95-8CF7D74BCF9F}" type="pres">
      <dgm:prSet presAssocID="{E1401B61-95C8-4F84-AD28-601BBDE690BE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44666-4B44-4D9D-8A0C-9EF195F7F102}" type="pres">
      <dgm:prSet presAssocID="{3F5DD229-7C97-4D8C-A376-E9525279DDBA}" presName="bullet4c" presStyleLbl="node1" presStyleIdx="2" presStyleCnt="4"/>
      <dgm:spPr>
        <a:solidFill>
          <a:schemeClr val="accent6"/>
        </a:solidFill>
      </dgm:spPr>
    </dgm:pt>
    <dgm:pt modelId="{CCD559CF-5419-4166-AEE5-8ADE76BFD502}" type="pres">
      <dgm:prSet presAssocID="{3F5DD229-7C97-4D8C-A376-E9525279DDBA}" presName="textBox4c" presStyleLbl="revTx" presStyleIdx="2" presStyleCnt="4" custScaleX="125689" custScaleY="74009" custLinFactNeighborX="21589" custLinFactNeighborY="-15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F5842-2B24-4EF2-A6E6-FA81FFB5D5E2}" type="pres">
      <dgm:prSet presAssocID="{FAB0E703-CEBC-43E0-AA85-823F4E313EA9}" presName="bullet4d" presStyleLbl="node1" presStyleIdx="3" presStyleCnt="4"/>
      <dgm:spPr>
        <a:solidFill>
          <a:srgbClr val="00B050"/>
        </a:solidFill>
      </dgm:spPr>
    </dgm:pt>
    <dgm:pt modelId="{9DD63301-1713-45D2-B380-1573D9218B8B}" type="pres">
      <dgm:prSet presAssocID="{FAB0E703-CEBC-43E0-AA85-823F4E313EA9}" presName="textBox4d" presStyleLbl="revTx" presStyleIdx="3" presStyleCnt="4" custScaleX="160707" custLinFactNeighborX="51659" custLinFactNeighborY="-10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1C657D-2F7E-44D2-A9BC-BDFD3F2E32D8}" type="presOf" srcId="{BB32D9E4-76D6-48B8-82A1-172715F264C5}" destId="{3099F3E3-190C-4153-A0B7-C45BD3C3253D}" srcOrd="0" destOrd="0" presId="urn:microsoft.com/office/officeart/2005/8/layout/arrow2"/>
    <dgm:cxn modelId="{EA62E864-E161-4C8D-9D85-B18787434B05}" srcId="{586D87FC-D6E1-415D-9743-E6AD82FBFE2B}" destId="{FAB0E703-CEBC-43E0-AA85-823F4E313EA9}" srcOrd="3" destOrd="0" parTransId="{A3C7EFC4-CE07-45EC-B817-00B662C7B1AF}" sibTransId="{480DA961-C3A4-43E4-B01E-657B41A8398C}"/>
    <dgm:cxn modelId="{0C732568-EB1E-41A5-B085-C3FD0305B090}" type="presOf" srcId="{3F5DD229-7C97-4D8C-A376-E9525279DDBA}" destId="{CCD559CF-5419-4166-AEE5-8ADE76BFD502}" srcOrd="0" destOrd="0" presId="urn:microsoft.com/office/officeart/2005/8/layout/arrow2"/>
    <dgm:cxn modelId="{1817FA32-C405-40D3-B5F8-E5C8B62BDD34}" type="presOf" srcId="{E1401B61-95C8-4F84-AD28-601BBDE690BE}" destId="{683DCFD5-A634-4BEF-8A95-8CF7D74BCF9F}" srcOrd="0" destOrd="0" presId="urn:microsoft.com/office/officeart/2005/8/layout/arrow2"/>
    <dgm:cxn modelId="{36AC79AD-3189-4ADB-B913-2C0720AA9502}" srcId="{586D87FC-D6E1-415D-9743-E6AD82FBFE2B}" destId="{BB32D9E4-76D6-48B8-82A1-172715F264C5}" srcOrd="0" destOrd="0" parTransId="{61266D29-F50F-48B4-94BF-92C54A0B901A}" sibTransId="{94790F1C-A047-4F95-930D-FD2F7DC83560}"/>
    <dgm:cxn modelId="{D09002A6-14DB-4005-A823-BA5C142E8EC6}" srcId="{586D87FC-D6E1-415D-9743-E6AD82FBFE2B}" destId="{3F5DD229-7C97-4D8C-A376-E9525279DDBA}" srcOrd="2" destOrd="0" parTransId="{54829F28-233B-4CBE-9B52-A4F74E48C80E}" sibTransId="{6F62E342-3807-404C-A824-19D15604A12B}"/>
    <dgm:cxn modelId="{6C3D9EC0-F7CE-4C7E-85C3-792BE99F6ECA}" type="presOf" srcId="{586D87FC-D6E1-415D-9743-E6AD82FBFE2B}" destId="{FD851AA4-368E-4FE7-92AC-84FE17560A22}" srcOrd="0" destOrd="0" presId="urn:microsoft.com/office/officeart/2005/8/layout/arrow2"/>
    <dgm:cxn modelId="{2DBE83F2-765F-4EC6-8AC7-81F55AE744CA}" type="presOf" srcId="{FAB0E703-CEBC-43E0-AA85-823F4E313EA9}" destId="{9DD63301-1713-45D2-B380-1573D9218B8B}" srcOrd="0" destOrd="0" presId="urn:microsoft.com/office/officeart/2005/8/layout/arrow2"/>
    <dgm:cxn modelId="{E01C1B0B-400B-40C9-9941-4F54693631FC}" srcId="{586D87FC-D6E1-415D-9743-E6AD82FBFE2B}" destId="{E1401B61-95C8-4F84-AD28-601BBDE690BE}" srcOrd="1" destOrd="0" parTransId="{FB45A072-85CD-4A44-920D-28808A5B67FD}" sibTransId="{2C672261-91E0-4296-BBCB-F0D7AB96C2B4}"/>
    <dgm:cxn modelId="{00B8B330-7267-4E02-ACDC-8F6E9DC4D58B}" type="presParOf" srcId="{FD851AA4-368E-4FE7-92AC-84FE17560A22}" destId="{0FAE9ACE-A477-4251-B8EE-EA5ABD38F96B}" srcOrd="0" destOrd="0" presId="urn:microsoft.com/office/officeart/2005/8/layout/arrow2"/>
    <dgm:cxn modelId="{862A64F5-D7AD-4564-B452-046B3922C2F6}" type="presParOf" srcId="{FD851AA4-368E-4FE7-92AC-84FE17560A22}" destId="{C106BC40-CA98-4FB1-8250-EC8F74621257}" srcOrd="1" destOrd="0" presId="urn:microsoft.com/office/officeart/2005/8/layout/arrow2"/>
    <dgm:cxn modelId="{532CEB81-6150-4447-8A17-E63BC9367E42}" type="presParOf" srcId="{C106BC40-CA98-4FB1-8250-EC8F74621257}" destId="{92DA4E27-97F0-4336-819C-E837C894900C}" srcOrd="0" destOrd="0" presId="urn:microsoft.com/office/officeart/2005/8/layout/arrow2"/>
    <dgm:cxn modelId="{B99901B9-9D81-4714-9B4C-C016D900F70D}" type="presParOf" srcId="{C106BC40-CA98-4FB1-8250-EC8F74621257}" destId="{3099F3E3-190C-4153-A0B7-C45BD3C3253D}" srcOrd="1" destOrd="0" presId="urn:microsoft.com/office/officeart/2005/8/layout/arrow2"/>
    <dgm:cxn modelId="{4C9B9131-93C5-447A-9017-0EC4D45C5D88}" type="presParOf" srcId="{C106BC40-CA98-4FB1-8250-EC8F74621257}" destId="{A45A9A49-4AFD-4EC1-938E-902675611DAC}" srcOrd="2" destOrd="0" presId="urn:microsoft.com/office/officeart/2005/8/layout/arrow2"/>
    <dgm:cxn modelId="{6837C207-2FFD-4BB2-AE19-BAADEF76A03E}" type="presParOf" srcId="{C106BC40-CA98-4FB1-8250-EC8F74621257}" destId="{683DCFD5-A634-4BEF-8A95-8CF7D74BCF9F}" srcOrd="3" destOrd="0" presId="urn:microsoft.com/office/officeart/2005/8/layout/arrow2"/>
    <dgm:cxn modelId="{3114423F-FF0E-4AB2-A0CC-BED751B10DDF}" type="presParOf" srcId="{C106BC40-CA98-4FB1-8250-EC8F74621257}" destId="{C3C44666-4B44-4D9D-8A0C-9EF195F7F102}" srcOrd="4" destOrd="0" presId="urn:microsoft.com/office/officeart/2005/8/layout/arrow2"/>
    <dgm:cxn modelId="{C162584E-C239-4745-9580-1D8718D6BB87}" type="presParOf" srcId="{C106BC40-CA98-4FB1-8250-EC8F74621257}" destId="{CCD559CF-5419-4166-AEE5-8ADE76BFD502}" srcOrd="5" destOrd="0" presId="urn:microsoft.com/office/officeart/2005/8/layout/arrow2"/>
    <dgm:cxn modelId="{A78299ED-7712-487D-A4E4-38FEEAB5FD68}" type="presParOf" srcId="{C106BC40-CA98-4FB1-8250-EC8F74621257}" destId="{EA9F5842-2B24-4EF2-A6E6-FA81FFB5D5E2}" srcOrd="6" destOrd="0" presId="urn:microsoft.com/office/officeart/2005/8/layout/arrow2"/>
    <dgm:cxn modelId="{DBD4DE70-2DA2-4777-9596-6EB3B01276C8}" type="presParOf" srcId="{C106BC40-CA98-4FB1-8250-EC8F74621257}" destId="{9DD63301-1713-45D2-B380-1573D9218B8B}" srcOrd="7" destOrd="0" presId="urn:microsoft.com/office/officeart/2005/8/layout/arrow2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5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4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8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3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6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1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3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4B80-B587-4E14-8990-A7BB0B3E119E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B8F98-0E6D-4F5B-9416-7196A4686A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2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53" y="360609"/>
            <a:ext cx="7855039" cy="149750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Transformative Change Initiative (TCI) Evaluation Collaborative </a:t>
            </a:r>
            <a:r>
              <a:rPr lang="en-US" b="1" dirty="0" smtClean="0"/>
              <a:t>Meeting: </a:t>
            </a:r>
            <a:r>
              <a:rPr lang="en-US" b="1" dirty="0"/>
              <a:t>November 10, 2015.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2112135"/>
            <a:ext cx="7494432" cy="3923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Using Mixed Methods Evaluation Evidence to Scale TAACCCT-tested Innovations in Missouri Community Colleges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J. Cosgrove, Cosgrove &amp; Associates, LLC</a:t>
            </a:r>
          </a:p>
          <a:p>
            <a:pPr marL="0" indent="0">
              <a:buNone/>
            </a:pPr>
            <a:r>
              <a:rPr lang="en-US" dirty="0"/>
              <a:t>Margaret S. Cosgrove, Cosgrove &amp; Associates, LLC</a:t>
            </a:r>
          </a:p>
          <a:p>
            <a:pPr marL="0" indent="0">
              <a:buNone/>
            </a:pPr>
            <a:r>
              <a:rPr lang="en-US" dirty="0"/>
              <a:t>Debra D. Bragg, Bragg &amp; Associates,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MHW Grand Experiment: What Did The Colleges Do? What Did The Colleges Learn?  What Holds Promise For Scaling?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8220" y="1373432"/>
            <a:ext cx="6473780" cy="563231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CTE Program Development Using Career Pathways Built Upon Industry-Recognized Stackable Credentials</a:t>
            </a:r>
          </a:p>
          <a:p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Intentional &amp; Proactive Instructional Student Support Intervention Strategies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Design of Development Education Strategies &amp; Instructional Modalities</a:t>
            </a:r>
            <a:endParaRPr lang="en-US" sz="2400" dirty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1373432"/>
            <a:ext cx="5718220" cy="710963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Experiment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43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820" y="180304"/>
            <a:ext cx="11861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Scaling Through The Use of Networked Improvement Communities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5079"/>
            <a:ext cx="7662930" cy="5416868"/>
          </a:xfrm>
          <a:prstGeom prst="rect">
            <a:avLst/>
          </a:prstGeom>
          <a:ln w="19050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662930" y="765079"/>
            <a:ext cx="4529070" cy="54168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Asset Mapping to Reveal:</a:t>
            </a:r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Learning at the Local Level (Level A)</a:t>
            </a:r>
          </a:p>
          <a:p>
            <a:pPr algn="ctr"/>
            <a:endParaRPr lang="en-US" sz="12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Expand Learning Within Institutions (Level B)</a:t>
            </a:r>
          </a:p>
          <a:p>
            <a:pPr algn="ctr"/>
            <a:endParaRPr lang="en-US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800" dirty="0" smtClean="0"/>
              <a:t>Scaling Across Institutions (Level C) </a:t>
            </a:r>
          </a:p>
          <a:p>
            <a:pPr algn="ctr"/>
            <a:endParaRPr lang="en-US" sz="1100" dirty="0" smtClean="0"/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150699" y="6443556"/>
            <a:ext cx="9782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Schema for social learning (adapted from </a:t>
            </a:r>
            <a:r>
              <a:rPr lang="en-US" dirty="0" smtClean="0"/>
              <a:t>Bryk</a:t>
            </a:r>
            <a:r>
              <a:rPr lang="en-US" dirty="0"/>
              <a:t>, Gomez, Grunow, and LeMahieu,  </a:t>
            </a:r>
            <a:r>
              <a:rPr lang="en-US" i="1" dirty="0"/>
              <a:t>Learning to Improve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592428"/>
            <a:ext cx="9131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Questions, Comments, Suggestions</a:t>
            </a:r>
            <a:endParaRPr lang="en-US" sz="3200" dirty="0"/>
          </a:p>
        </p:txBody>
      </p:sp>
      <p:pic>
        <p:nvPicPr>
          <p:cNvPr id="4098" name="Picture 2" descr="http://www.lee.k12.nc.us/cms/lib03/NC01001912/Centricity/Domain/2133/sugges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8" y="1493949"/>
            <a:ext cx="10522040" cy="466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1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76" y="14618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MoHealthWINs: A Focus On The Adult, Economically and </a:t>
            </a:r>
            <a:br>
              <a:rPr lang="en-US" sz="3200" b="1" dirty="0" smtClean="0"/>
            </a:br>
            <a:r>
              <a:rPr lang="en-US" sz="3200" b="1" dirty="0" smtClean="0"/>
              <a:t>Academically Disadvantaged Target Group</a:t>
            </a:r>
            <a:endParaRPr lang="en-US" sz="3200" b="1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526201720"/>
              </p:ext>
            </p:extLst>
          </p:nvPr>
        </p:nvGraphicFramePr>
        <p:xfrm>
          <a:off x="113047" y="1471747"/>
          <a:ext cx="10718086" cy="4971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15177" y="3992451"/>
            <a:ext cx="1300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Innovative Programs &amp; Services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079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41" y="100816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MoHealthWINs Colleges Were </a:t>
            </a:r>
            <a:b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Up to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he Challenge</a:t>
            </a: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273" y="1966520"/>
            <a:ext cx="6425484" cy="4351338"/>
          </a:xfrm>
        </p:spPr>
        <p:txBody>
          <a:bodyPr/>
          <a:lstStyle/>
          <a:p>
            <a:r>
              <a:rPr lang="en-US" dirty="0" smtClean="0"/>
              <a:t>Recruited and provided college access for the target population.</a:t>
            </a:r>
          </a:p>
          <a:p>
            <a:r>
              <a:rPr lang="en-US" dirty="0" smtClean="0"/>
              <a:t>Using employer input developed short-term, accelerated programs to meet the needs of economically and academically disadvantaged adults.</a:t>
            </a:r>
          </a:p>
          <a:p>
            <a:r>
              <a:rPr lang="en-US" dirty="0" smtClean="0"/>
              <a:t>Provided extensive academic and personal support systems.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sd.keepcalm-o-matic.co.uk/i/keep-calm-and-overcome-challen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288" y="-1"/>
            <a:ext cx="499271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84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6001" y="1158081"/>
            <a:ext cx="7924799" cy="4541838"/>
            <a:chOff x="1005" y="0"/>
            <a:chExt cx="2611933" cy="4541838"/>
          </a:xfrm>
        </p:grpSpPr>
        <p:sp>
          <p:nvSpPr>
            <p:cNvPr id="4" name="Flowchart: Manual Operation 3"/>
            <p:cNvSpPr/>
            <p:nvPr/>
          </p:nvSpPr>
          <p:spPr>
            <a:xfrm rot="16200000">
              <a:off x="-963947" y="964952"/>
              <a:ext cx="4541838" cy="2611933"/>
            </a:xfrm>
            <a:prstGeom prst="flowChartManualOperation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Flowchart: Manual Operation 4"/>
            <p:cNvSpPr/>
            <p:nvPr/>
          </p:nvSpPr>
          <p:spPr>
            <a:xfrm rot="21600000">
              <a:off x="1005" y="908368"/>
              <a:ext cx="2611933" cy="2725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0" rIns="177800" bIns="0" numCol="1" spcCol="1270" anchor="t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/>
                <a:t>Access for Target </a:t>
              </a:r>
              <a:r>
                <a:rPr lang="en-US" sz="4000" dirty="0" smtClean="0"/>
                <a:t>Population</a:t>
              </a:r>
            </a:p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200" dirty="0"/>
                <a:t>Did the grant increase access to higher education for the target populations?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4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ubpages.unh.edu/~sak286/ke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5" y="142368"/>
            <a:ext cx="12192000" cy="671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80" y="1324165"/>
            <a:ext cx="5871693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4,251 Total Grant Participants</a:t>
            </a:r>
          </a:p>
          <a:p>
            <a:r>
              <a:rPr lang="en-US" dirty="0" smtClean="0"/>
              <a:t>82% Either Under Employed or Unemployed At Initial Enrollment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Access To College For Target Population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15828" y="4425382"/>
            <a:ext cx="593374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Average Age = 35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42% No Previous College Enrollment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78% Academically Under-Prepared </a:t>
            </a:r>
            <a:endParaRPr lang="en-US" sz="2800" dirty="0" smtClean="0"/>
          </a:p>
          <a:p>
            <a:r>
              <a:rPr lang="en-US" sz="2800" dirty="0" smtClean="0"/>
              <a:t>At </a:t>
            </a:r>
            <a:r>
              <a:rPr lang="en-US" sz="2800" dirty="0"/>
              <a:t>Initial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67001" y="1158081"/>
            <a:ext cx="7238999" cy="4541838"/>
            <a:chOff x="2808832" y="0"/>
            <a:chExt cx="2611933" cy="4541838"/>
          </a:xfrm>
        </p:grpSpPr>
        <p:sp>
          <p:nvSpPr>
            <p:cNvPr id="6" name="Flowchart: Manual Operation 5"/>
            <p:cNvSpPr/>
            <p:nvPr/>
          </p:nvSpPr>
          <p:spPr>
            <a:xfrm rot="16200000">
              <a:off x="1843880" y="964952"/>
              <a:ext cx="4541838" cy="2611933"/>
            </a:xfrm>
            <a:prstGeom prst="flowChartManualOperation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lowchart: Manual Operation 4"/>
            <p:cNvSpPr/>
            <p:nvPr/>
          </p:nvSpPr>
          <p:spPr>
            <a:xfrm rot="21600000">
              <a:off x="2808832" y="908368"/>
              <a:ext cx="2611933" cy="2725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0" rIns="177800" bIns="0" numCol="1" spcCol="1270" anchor="t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/>
                <a:t>Program </a:t>
              </a:r>
              <a:r>
                <a:rPr lang="en-US" sz="4000" dirty="0" smtClean="0"/>
                <a:t>Completion</a:t>
              </a:r>
            </a:p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200" dirty="0"/>
                <a:t>Did participants complete program of study, credentials &amp; credit hours?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46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28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667" y="3992451"/>
            <a:ext cx="11108234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Program and Credit Hour </a:t>
            </a:r>
            <a:r>
              <a:rPr lang="en-US" sz="4000" b="1" dirty="0" smtClean="0"/>
              <a:t>Completion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66</a:t>
            </a:r>
            <a:r>
              <a:rPr lang="en-US" sz="4000" b="1" dirty="0"/>
              <a:t>% Completed A Grant Funded Program of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Credit Hour </a:t>
            </a:r>
            <a:r>
              <a:rPr lang="en-US" sz="4000" b="1" dirty="0" smtClean="0"/>
              <a:t>Completion to </a:t>
            </a:r>
            <a:r>
              <a:rPr lang="en-US" sz="4000" b="1" dirty="0"/>
              <a:t>Attempted Ratio = 84%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514600" y="1158081"/>
            <a:ext cx="7543800" cy="4541838"/>
            <a:chOff x="5616661" y="0"/>
            <a:chExt cx="2611933" cy="4541838"/>
          </a:xfrm>
        </p:grpSpPr>
        <p:sp>
          <p:nvSpPr>
            <p:cNvPr id="4" name="Flowchart: Manual Operation 3"/>
            <p:cNvSpPr/>
            <p:nvPr/>
          </p:nvSpPr>
          <p:spPr>
            <a:xfrm rot="16200000">
              <a:off x="4651709" y="964952"/>
              <a:ext cx="4541838" cy="2611933"/>
            </a:xfrm>
            <a:prstGeom prst="flowChartManualOperation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Flowchart: Manual Operation 4"/>
            <p:cNvSpPr/>
            <p:nvPr/>
          </p:nvSpPr>
          <p:spPr>
            <a:xfrm rot="21600000">
              <a:off x="5616661" y="908368"/>
              <a:ext cx="2611933" cy="2725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0" rIns="177800" bIns="0" numCol="1" spcCol="1270" anchor="t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 smtClean="0"/>
                <a:t>Employment</a:t>
              </a:r>
            </a:p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/>
            </a:p>
            <a:p>
              <a:pPr marL="228600" lvl="1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200" dirty="0"/>
                <a:t>Did Program completers secure employment?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59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62" y="19770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Program Completer Employment &amp; Wages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76" y="2154329"/>
            <a:ext cx="6348212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80% of All Program Completers Were Employed Upon Program Completion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75% of Program Completers Who Began As Unemployed Were Employed Upon Program Completion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Average Annual Wage For Program Completers Who Started As Unemployed and Secured Employment Upon                              Program Completion = $23,050</a:t>
            </a:r>
          </a:p>
        </p:txBody>
      </p:sp>
      <p:pic>
        <p:nvPicPr>
          <p:cNvPr id="1026" name="Picture 2" descr="http://agefriendlysarasota.org/wp-content/uploads/2015/05/employ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34" y="1124017"/>
            <a:ext cx="4450007" cy="43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0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387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Transformative Change Initiative (TCI) Evaluation Collaborative Meeting: November 10, 2015. </vt:lpstr>
      <vt:lpstr>MoHealthWINs: A Focus On The Adult, Economically and  Academically Disadvantaged Target Group</vt:lpstr>
      <vt:lpstr>MoHealthWINs Colleges Were  Up to the Challenge</vt:lpstr>
      <vt:lpstr>PowerPoint Presentation</vt:lpstr>
      <vt:lpstr>Access To College For Target Population</vt:lpstr>
      <vt:lpstr>PowerPoint Presentation</vt:lpstr>
      <vt:lpstr>PowerPoint Presentation</vt:lpstr>
      <vt:lpstr>PowerPoint Presentation</vt:lpstr>
      <vt:lpstr>Program Completer Employment &amp; Wages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Reviewer</cp:lastModifiedBy>
  <cp:revision>26</cp:revision>
  <dcterms:created xsi:type="dcterms:W3CDTF">2015-07-21T18:05:07Z</dcterms:created>
  <dcterms:modified xsi:type="dcterms:W3CDTF">2015-11-03T19:01:02Z</dcterms:modified>
</cp:coreProperties>
</file>